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3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heme/theme5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653" r:id="rId2"/>
    <p:sldMasterId id="2147483654" r:id="rId3"/>
  </p:sldMasterIdLst>
  <p:notesMasterIdLst>
    <p:notesMasterId r:id="rId12"/>
  </p:notesMasterIdLst>
  <p:handoutMasterIdLst>
    <p:handoutMasterId r:id="rId13"/>
  </p:handoutMasterIdLst>
  <p:sldIdLst>
    <p:sldId id="407" r:id="rId4"/>
    <p:sldId id="443" r:id="rId5"/>
    <p:sldId id="447" r:id="rId6"/>
    <p:sldId id="442" r:id="rId7"/>
    <p:sldId id="444" r:id="rId8"/>
    <p:sldId id="448" r:id="rId9"/>
    <p:sldId id="446" r:id="rId10"/>
    <p:sldId id="290" r:id="rId11"/>
  </p:sldIdLst>
  <p:sldSz cx="9144000" cy="6858000" type="screen4x3"/>
  <p:notesSz cx="7026275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993366"/>
    <a:srgbClr val="003399"/>
    <a:srgbClr val="FFCC66"/>
    <a:srgbClr val="FFFFCC"/>
    <a:srgbClr val="FF3300"/>
    <a:srgbClr val="336699"/>
    <a:srgbClr val="0000CC"/>
    <a:srgbClr val="00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66" autoAdjust="0"/>
    <p:restoredTop sz="79374" autoAdjust="0"/>
  </p:normalViewPr>
  <p:slideViewPr>
    <p:cSldViewPr>
      <p:cViewPr>
        <p:scale>
          <a:sx n="66" d="100"/>
          <a:sy n="66" d="100"/>
        </p:scale>
        <p:origin x="-2802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980" y="-102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customXml" Target="../customXml/item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'Calculation for Report Rev'!$A$328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'Calculation for Report Rev'!$B$322:$E$322</c:f>
              <c:strCache>
                <c:ptCount val="4"/>
                <c:pt idx="0">
                  <c:v>ROG</c:v>
                </c:pt>
                <c:pt idx="1">
                  <c:v>CO</c:v>
                </c:pt>
                <c:pt idx="2">
                  <c:v>NOx</c:v>
                </c:pt>
                <c:pt idx="3">
                  <c:v>PM2.5</c:v>
                </c:pt>
              </c:strCache>
            </c:strRef>
          </c:cat>
          <c:val>
            <c:numRef>
              <c:f>'Calculation for Report Rev'!$B$328:$E$328</c:f>
              <c:numCache>
                <c:formatCode>0%</c:formatCode>
                <c:ptCount val="4"/>
                <c:pt idx="0">
                  <c:v>0.67468379576744197</c:v>
                </c:pt>
                <c:pt idx="1">
                  <c:v>0.49189749282936185</c:v>
                </c:pt>
                <c:pt idx="2">
                  <c:v>0.27749103259744506</c:v>
                </c:pt>
                <c:pt idx="3">
                  <c:v>1.8426653308612054E-2</c:v>
                </c:pt>
              </c:numCache>
            </c:numRef>
          </c:val>
        </c:ser>
        <c:ser>
          <c:idx val="1"/>
          <c:order val="1"/>
          <c:tx>
            <c:strRef>
              <c:f>'Calculation for Report Rev'!$A$329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'Calculation for Report Rev'!$B$322:$E$322</c:f>
              <c:strCache>
                <c:ptCount val="4"/>
                <c:pt idx="0">
                  <c:v>ROG</c:v>
                </c:pt>
                <c:pt idx="1">
                  <c:v>CO</c:v>
                </c:pt>
                <c:pt idx="2">
                  <c:v>NOx</c:v>
                </c:pt>
                <c:pt idx="3">
                  <c:v>PM2.5</c:v>
                </c:pt>
              </c:strCache>
            </c:strRef>
          </c:cat>
          <c:val>
            <c:numRef>
              <c:f>'Calculation for Report Rev'!$B$329:$E$329</c:f>
              <c:numCache>
                <c:formatCode>0%</c:formatCode>
                <c:ptCount val="4"/>
                <c:pt idx="0">
                  <c:v>0.6610653826661429</c:v>
                </c:pt>
                <c:pt idx="1">
                  <c:v>0.41705624484022968</c:v>
                </c:pt>
                <c:pt idx="2">
                  <c:v>0.26167592679176943</c:v>
                </c:pt>
                <c:pt idx="3">
                  <c:v>9.5368064847960645E-3</c:v>
                </c:pt>
              </c:numCache>
            </c:numRef>
          </c:val>
        </c:ser>
        <c:ser>
          <c:idx val="2"/>
          <c:order val="2"/>
          <c:tx>
            <c:strRef>
              <c:f>'Calculation for Report Rev'!$A$330</c:f>
              <c:strCache>
                <c:ptCount val="1"/>
                <c:pt idx="0">
                  <c:v>2035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'Calculation for Report Rev'!$B$322:$E$322</c:f>
              <c:strCache>
                <c:ptCount val="4"/>
                <c:pt idx="0">
                  <c:v>ROG</c:v>
                </c:pt>
                <c:pt idx="1">
                  <c:v>CO</c:v>
                </c:pt>
                <c:pt idx="2">
                  <c:v>NOx</c:v>
                </c:pt>
                <c:pt idx="3">
                  <c:v>PM2.5</c:v>
                </c:pt>
              </c:strCache>
            </c:strRef>
          </c:cat>
          <c:val>
            <c:numRef>
              <c:f>'Calculation for Report Rev'!$B$330:$E$330</c:f>
              <c:numCache>
                <c:formatCode>0%</c:formatCode>
                <c:ptCount val="4"/>
                <c:pt idx="0">
                  <c:v>0.63191901246786453</c:v>
                </c:pt>
                <c:pt idx="1">
                  <c:v>0.46338278390306437</c:v>
                </c:pt>
                <c:pt idx="2">
                  <c:v>0.23829763757360783</c:v>
                </c:pt>
                <c:pt idx="3">
                  <c:v>1.0148718116154472E-2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110208"/>
        <c:axId val="152148224"/>
      </c:barChart>
      <c:catAx>
        <c:axId val="1521102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200"/>
            </a:pPr>
            <a:endParaRPr lang="en-US"/>
          </a:p>
        </c:txPr>
        <c:crossAx val="152148224"/>
        <c:crosses val="autoZero"/>
        <c:auto val="1"/>
        <c:lblAlgn val="ctr"/>
        <c:lblOffset val="100"/>
        <c:noMultiLvlLbl val="0"/>
      </c:catAx>
      <c:valAx>
        <c:axId val="15214822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2200"/>
            </a:pPr>
            <a:endParaRPr lang="en-US"/>
          </a:p>
        </c:txPr>
        <c:crossAx val="152110208"/>
        <c:crosses val="autoZero"/>
        <c:crossBetween val="between"/>
        <c:majorUnit val="0.2"/>
      </c:valAx>
    </c:plotArea>
    <c:legend>
      <c:legendPos val="b"/>
      <c:layout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lang="en-US" sz="2200" b="0" kern="1200">
          <a:ln>
            <a:solidFill>
              <a:schemeClr val="tx1">
                <a:alpha val="20000"/>
              </a:schemeClr>
            </a:solidFill>
          </a:ln>
          <a:solidFill>
            <a:srgbClr val="DDDDDD"/>
          </a:solidFill>
          <a:latin typeface="Calibri" pitchFamily="34" charset="0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45356" cy="46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37" tIns="46767" rIns="93537" bIns="46767" numCol="1" anchor="t" anchorCtr="0" compatLnSpc="1">
            <a:prstTxWarp prst="textNoShape">
              <a:avLst/>
            </a:prstTxWarp>
          </a:bodyPr>
          <a:lstStyle>
            <a:lvl1pPr defTabSz="935362">
              <a:defRPr sz="1200" b="0"/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329" y="2"/>
            <a:ext cx="3045356" cy="46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37" tIns="46767" rIns="93537" bIns="46767" numCol="1" anchor="t" anchorCtr="0" compatLnSpc="1">
            <a:prstTxWarp prst="textNoShape">
              <a:avLst/>
            </a:prstTxWarp>
          </a:bodyPr>
          <a:lstStyle>
            <a:lvl1pPr algn="r" defTabSz="935362">
              <a:defRPr sz="1200" b="0"/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4901"/>
            <a:ext cx="3045356" cy="46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37" tIns="46767" rIns="93537" bIns="46767" numCol="1" anchor="b" anchorCtr="0" compatLnSpc="1">
            <a:prstTxWarp prst="textNoShape">
              <a:avLst/>
            </a:prstTxWarp>
          </a:bodyPr>
          <a:lstStyle>
            <a:lvl1pPr defTabSz="935362">
              <a:defRPr sz="1200" b="0"/>
            </a:lvl1pPr>
          </a:lstStyle>
          <a:p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329" y="8844901"/>
            <a:ext cx="3045356" cy="46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37" tIns="46767" rIns="93537" bIns="46767" numCol="1" anchor="b" anchorCtr="0" compatLnSpc="1">
            <a:prstTxWarp prst="textNoShape">
              <a:avLst/>
            </a:prstTxWarp>
          </a:bodyPr>
          <a:lstStyle>
            <a:lvl1pPr algn="r" defTabSz="935362">
              <a:defRPr sz="1200" b="0"/>
            </a:lvl1pPr>
          </a:lstStyle>
          <a:p>
            <a:fld id="{9E54E784-1142-4BF3-A0B5-DF850B86FE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04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43765" cy="46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40" tIns="45970" rIns="91940" bIns="4597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0919" y="2"/>
            <a:ext cx="3043765" cy="46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40" tIns="45970" rIns="91940" bIns="4597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5863" y="700088"/>
            <a:ext cx="46545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3264" y="4424051"/>
            <a:ext cx="5619747" cy="418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40" tIns="45970" rIns="91940" bIns="45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6503"/>
            <a:ext cx="3043765" cy="464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40" tIns="45970" rIns="91940" bIns="4597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0919" y="8846503"/>
            <a:ext cx="3043765" cy="464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40" tIns="45970" rIns="91940" bIns="4597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550FE668-B807-4FAC-A234-1078552A4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76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FE668-B807-4FAC-A234-1078552A4A7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65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7012" indent="-287312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9249" indent="-22985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8949" indent="-22985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8648" indent="-22985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28349" indent="-229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88048" indent="-229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47747" indent="-229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07448" indent="-229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62C2D7-9B3E-4542-8818-2FB3174D44C4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2C4C3-C846-4FE9-9B69-40441C660C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8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9527A3-BD7A-4B22-9E9D-625BD209CF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5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0BFB3F-E86C-423D-AEF2-B4DA1E7F92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437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088" y="1295400"/>
            <a:ext cx="38084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295400"/>
            <a:ext cx="38084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E9F901-96A5-4F03-ADB6-D299D8A364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74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60CE71-9E61-4ECB-B5AA-06FED9A756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512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163042-F39A-42AE-84DD-5D0C7B34A4C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20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986CBD-FEA9-4718-A94B-06004F7BEC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48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CAA339-33A2-4AC0-81D6-64E24C5690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935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53D714-C014-43E0-BC75-9D484A19F7D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90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3645EA-9D39-4F88-826E-F254881B01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9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1463" y="136525"/>
            <a:ext cx="2016125" cy="52736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3088" y="136525"/>
            <a:ext cx="5895975" cy="5273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5B3991-1EC9-4816-95E2-C00E3CD95A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131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95475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0" y="-22826"/>
            <a:ext cx="9144000" cy="2004025"/>
            <a:chOff x="10886" y="4986870"/>
            <a:chExt cx="9133111" cy="1871130"/>
          </a:xfrm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3199" y="4999870"/>
              <a:ext cx="2590798" cy="1858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86" y="4986870"/>
              <a:ext cx="3044371" cy="1871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999871"/>
              <a:ext cx="3567527" cy="1858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4347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12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6058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088" y="1295400"/>
            <a:ext cx="38084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295400"/>
            <a:ext cx="38084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21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54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17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4349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4595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2750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9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1463" y="136525"/>
            <a:ext cx="2016125" cy="52736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3088" y="136525"/>
            <a:ext cx="5895975" cy="5273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10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marL="0" indent="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lang="en-US" sz="3400" dirty="0">
                <a:ln>
                  <a:solidFill>
                    <a:schemeClr val="bg2">
                      <a:alpha val="20000"/>
                    </a:schemeClr>
                  </a:solidFill>
                </a:ln>
                <a:solidFill>
                  <a:srgbClr val="DDDDDD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830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985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989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088" y="1295400"/>
            <a:ext cx="38084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295400"/>
            <a:ext cx="38084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90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48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60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11644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10139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836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70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1463" y="136525"/>
            <a:ext cx="2016125" cy="52736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3088" y="136525"/>
            <a:ext cx="5895975" cy="5273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589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rgbClr val="CC9900"/>
          </a:solidFill>
          <a:ln w="9525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altLang="en-US" sz="2400" b="0"/>
          </a:p>
        </p:txBody>
      </p:sp>
      <p:pic>
        <p:nvPicPr>
          <p:cNvPr id="1027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5867400"/>
            <a:ext cx="18018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68363" y="136525"/>
            <a:ext cx="77692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3088" y="1295400"/>
            <a:ext cx="77692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181600" y="6553200"/>
            <a:ext cx="3124200" cy="2286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2000" y="6553200"/>
            <a:ext cx="609600" cy="2286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fld id="{C6C9D283-4E33-4165-B298-84928669BF75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+mj-lt"/>
          <a:ea typeface="+mj-ea"/>
          <a:cs typeface="+mj-cs"/>
        </a:defRPr>
      </a:lvl1pPr>
      <a:lvl2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2pPr>
      <a:lvl3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3pPr>
      <a:lvl4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4pPr>
      <a:lvl5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5pPr>
      <a:lvl6pPr marL="457200"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6pPr>
      <a:lvl7pPr marL="914400"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7pPr>
      <a:lvl8pPr marL="1371600"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8pPr>
      <a:lvl9pPr marL="1828800"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9pPr>
    </p:titleStyle>
    <p:bodyStyle>
      <a:lvl1pPr marL="295275" indent="-295275" algn="l" defTabSz="787400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DDDDDD"/>
          </a:solidFill>
          <a:latin typeface="+mn-lt"/>
          <a:ea typeface="+mn-ea"/>
          <a:cs typeface="+mn-cs"/>
        </a:defRPr>
      </a:lvl1pPr>
      <a:lvl2pPr marL="639763" indent="-247650" algn="l" defTabSz="78740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DDDDDD"/>
          </a:solidFill>
          <a:latin typeface="+mn-lt"/>
        </a:defRPr>
      </a:lvl2pPr>
      <a:lvl3pPr marL="982663" indent="-195263" algn="l" defTabSz="7874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DDDDDD"/>
          </a:solidFill>
          <a:latin typeface="+mn-lt"/>
        </a:defRPr>
      </a:lvl3pPr>
      <a:lvl4pPr marL="1377950" indent="-198438" algn="l" defTabSz="7874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DDDDDD"/>
          </a:solidFill>
          <a:latin typeface="+mn-lt"/>
        </a:defRPr>
      </a:lvl4pPr>
      <a:lvl5pPr marL="17700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5pPr>
      <a:lvl6pPr marL="22272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6pPr>
      <a:lvl7pPr marL="26844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7pPr>
      <a:lvl8pPr marL="31416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8pPr>
      <a:lvl9pPr marL="35988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CC9900"/>
          </a:solidFill>
          <a:ln w="9525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altLang="en-US" sz="2400" b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68363" y="136525"/>
            <a:ext cx="77692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3088" y="1295400"/>
            <a:ext cx="77692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447675" y="6019800"/>
            <a:ext cx="1152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+mj-lt"/>
          <a:ea typeface="+mj-ea"/>
          <a:cs typeface="+mj-cs"/>
        </a:defRPr>
      </a:lvl1pPr>
      <a:lvl2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2pPr>
      <a:lvl3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3pPr>
      <a:lvl4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4pPr>
      <a:lvl5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5pPr>
      <a:lvl6pPr marL="457200"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6pPr>
      <a:lvl7pPr marL="914400"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7pPr>
      <a:lvl8pPr marL="1371600"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8pPr>
      <a:lvl9pPr marL="1828800"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9pPr>
    </p:titleStyle>
    <p:bodyStyle>
      <a:lvl1pPr marL="295275" indent="-295275" algn="l" defTabSz="787400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DDDDDD"/>
          </a:solidFill>
          <a:latin typeface="+mn-lt"/>
          <a:ea typeface="+mn-ea"/>
          <a:cs typeface="+mn-cs"/>
        </a:defRPr>
      </a:lvl1pPr>
      <a:lvl2pPr marL="639763" indent="-247650" algn="l" defTabSz="78740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DDDDDD"/>
          </a:solidFill>
          <a:latin typeface="+mn-lt"/>
        </a:defRPr>
      </a:lvl2pPr>
      <a:lvl3pPr marL="982663" indent="-195263" algn="l" defTabSz="7874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DDDDDD"/>
          </a:solidFill>
          <a:latin typeface="+mn-lt"/>
        </a:defRPr>
      </a:lvl3pPr>
      <a:lvl4pPr marL="1377950" indent="-198438" algn="l" defTabSz="7874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DDDDDD"/>
          </a:solidFill>
          <a:latin typeface="+mn-lt"/>
        </a:defRPr>
      </a:lvl4pPr>
      <a:lvl5pPr marL="17700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5pPr>
      <a:lvl6pPr marL="22272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6pPr>
      <a:lvl7pPr marL="26844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7pPr>
      <a:lvl8pPr marL="31416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8pPr>
      <a:lvl9pPr marL="35988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CC9900"/>
          </a:solidFill>
          <a:ln w="9525">
            <a:solidFill>
              <a:srgbClr val="CC99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altLang="en-US" sz="2400" b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68363" y="136525"/>
            <a:ext cx="77692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3088" y="1295400"/>
            <a:ext cx="77692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447675" y="6019800"/>
            <a:ext cx="1152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iming>
    <p:tnLst>
      <p:par>
        <p:cTn id="1" dur="indefinite" restart="never" nodeType="tmRoot"/>
      </p:par>
    </p:tnLst>
  </p:timing>
  <p:txStyles>
    <p:titleStyle>
      <a:lvl1pPr algn="l" defTabSz="787400" rtl="0" eaLnBrk="0" fontAlgn="base" hangingPunct="0">
        <a:spcBef>
          <a:spcPct val="0"/>
        </a:spcBef>
        <a:spcAft>
          <a:spcPct val="0"/>
        </a:spcAft>
        <a:defRPr sz="3400" b="1">
          <a:ln>
            <a:solidFill>
              <a:srgbClr val="FFCC66">
                <a:alpha val="20000"/>
              </a:srgbClr>
            </a:solidFill>
          </a:ln>
          <a:solidFill>
            <a:srgbClr val="242E03"/>
          </a:solidFill>
          <a:latin typeface="+mj-lt"/>
          <a:ea typeface="+mj-ea"/>
          <a:cs typeface="+mj-cs"/>
        </a:defRPr>
      </a:lvl1pPr>
      <a:lvl2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2pPr>
      <a:lvl3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3pPr>
      <a:lvl4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4pPr>
      <a:lvl5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5pPr>
      <a:lvl6pPr marL="457200"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6pPr>
      <a:lvl7pPr marL="914400"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7pPr>
      <a:lvl8pPr marL="1371600"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8pPr>
      <a:lvl9pPr marL="1828800"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Arial" charset="0"/>
        </a:defRPr>
      </a:lvl9pPr>
    </p:titleStyle>
    <p:bodyStyle>
      <a:lvl1pPr marL="295275" indent="-295275" algn="l" defTabSz="787400" rtl="0" eaLnBrk="0" fontAlgn="base" hangingPunct="0">
        <a:spcBef>
          <a:spcPct val="20000"/>
        </a:spcBef>
        <a:spcAft>
          <a:spcPct val="0"/>
        </a:spcAft>
        <a:buChar char="•"/>
        <a:defRPr sz="3200">
          <a:ln>
            <a:solidFill>
              <a:schemeClr val="bg2">
                <a:alpha val="20000"/>
              </a:schemeClr>
            </a:solidFill>
          </a:ln>
          <a:solidFill>
            <a:srgbClr val="DDDDDD"/>
          </a:solidFill>
          <a:latin typeface="+mn-lt"/>
          <a:ea typeface="+mn-ea"/>
          <a:cs typeface="+mn-cs"/>
        </a:defRPr>
      </a:lvl1pPr>
      <a:lvl2pPr marL="639763" indent="-247650" algn="l" defTabSz="787400" rtl="0" eaLnBrk="0" fontAlgn="base" hangingPunct="0">
        <a:spcBef>
          <a:spcPct val="20000"/>
        </a:spcBef>
        <a:spcAft>
          <a:spcPct val="0"/>
        </a:spcAft>
        <a:buChar char="–"/>
        <a:defRPr sz="2800">
          <a:ln>
            <a:solidFill>
              <a:schemeClr val="bg2">
                <a:alpha val="20000"/>
              </a:schemeClr>
            </a:solidFill>
          </a:ln>
          <a:solidFill>
            <a:srgbClr val="DDDDDD"/>
          </a:solidFill>
          <a:latin typeface="+mn-lt"/>
        </a:defRPr>
      </a:lvl2pPr>
      <a:lvl3pPr marL="982663" indent="-195263" algn="l" defTabSz="787400" rtl="0" eaLnBrk="0" fontAlgn="base" hangingPunct="0">
        <a:spcBef>
          <a:spcPct val="20000"/>
        </a:spcBef>
        <a:spcAft>
          <a:spcPct val="0"/>
        </a:spcAft>
        <a:buChar char="•"/>
        <a:defRPr sz="2400">
          <a:ln>
            <a:solidFill>
              <a:schemeClr val="bg2">
                <a:alpha val="20000"/>
              </a:schemeClr>
            </a:solidFill>
          </a:ln>
          <a:solidFill>
            <a:srgbClr val="DDDDDD"/>
          </a:solidFill>
          <a:latin typeface="+mn-lt"/>
        </a:defRPr>
      </a:lvl3pPr>
      <a:lvl4pPr marL="1377950" indent="-198438" algn="l" defTabSz="787400" rtl="0" eaLnBrk="0" fontAlgn="base" hangingPunct="0">
        <a:spcBef>
          <a:spcPct val="20000"/>
        </a:spcBef>
        <a:spcAft>
          <a:spcPct val="0"/>
        </a:spcAft>
        <a:buChar char="–"/>
        <a:defRPr sz="2000">
          <a:ln>
            <a:solidFill>
              <a:schemeClr val="bg2">
                <a:alpha val="20000"/>
              </a:schemeClr>
            </a:solidFill>
          </a:ln>
          <a:solidFill>
            <a:srgbClr val="DDDDDD"/>
          </a:solidFill>
          <a:latin typeface="+mn-lt"/>
        </a:defRPr>
      </a:lvl4pPr>
      <a:lvl5pPr marL="17700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ln>
            <a:solidFill>
              <a:schemeClr val="bg2">
                <a:alpha val="20000"/>
              </a:schemeClr>
            </a:solidFill>
          </a:ln>
          <a:solidFill>
            <a:srgbClr val="DDDDDD"/>
          </a:solidFill>
          <a:latin typeface="+mn-lt"/>
        </a:defRPr>
      </a:lvl5pPr>
      <a:lvl6pPr marL="22272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6pPr>
      <a:lvl7pPr marL="26844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7pPr>
      <a:lvl8pPr marL="31416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8pPr>
      <a:lvl9pPr marL="35988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DDDDD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0" y="2587625"/>
            <a:ext cx="9144000" cy="841375"/>
          </a:xfrm>
        </p:spPr>
        <p:txBody>
          <a:bodyPr/>
          <a:lstStyle/>
          <a:p>
            <a:pPr algn="ctr"/>
            <a:r>
              <a:rPr lang="en-US" altLang="en-US" sz="4000" u="sng" dirty="0" smtClean="0">
                <a:ln>
                  <a:solidFill>
                    <a:schemeClr val="bg2">
                      <a:alpha val="20000"/>
                    </a:schemeClr>
                  </a:solidFill>
                </a:ln>
                <a:solidFill>
                  <a:srgbClr val="00B0F0"/>
                </a:solidFill>
                <a:latin typeface="Calibri" pitchFamily="34" charset="0"/>
                <a:cs typeface="Arial" charset="0"/>
              </a:rPr>
              <a:t>TCM Substitution</a:t>
            </a:r>
            <a:endParaRPr lang="en-US" sz="4000" u="sng" dirty="0" smtClean="0">
              <a:ln>
                <a:solidFill>
                  <a:schemeClr val="bg2">
                    <a:alpha val="20000"/>
                  </a:schemeClr>
                </a:solidFill>
              </a:ln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581400"/>
            <a:ext cx="8458200" cy="17526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ln>
                  <a:solidFill>
                    <a:schemeClr val="bg2">
                      <a:alpha val="20000"/>
                    </a:schemeClr>
                  </a:solidFill>
                </a:ln>
                <a:solidFill>
                  <a:srgbClr val="FFFFFF"/>
                </a:solidFill>
                <a:latin typeface="Calibri" pitchFamily="34" charset="0"/>
              </a:rPr>
              <a:t>Preliminary Air Emission Reduction Analysis</a:t>
            </a:r>
          </a:p>
          <a:p>
            <a:endParaRPr lang="en-US" dirty="0" smtClean="0">
              <a:ln>
                <a:solidFill>
                  <a:schemeClr val="bg2">
                    <a:alpha val="20000"/>
                  </a:schemeClr>
                </a:solidFill>
              </a:ln>
              <a:solidFill>
                <a:srgbClr val="FFCC66"/>
              </a:solidFill>
              <a:latin typeface="Calibri" pitchFamily="34" charset="0"/>
            </a:endParaRPr>
          </a:p>
          <a:p>
            <a:r>
              <a:rPr lang="en-US" dirty="0" smtClean="0">
                <a:ln>
                  <a:solidFill>
                    <a:schemeClr val="bg2">
                      <a:alpha val="20000"/>
                    </a:schemeClr>
                  </a:solidFill>
                </a:ln>
                <a:solidFill>
                  <a:srgbClr val="FFCC66"/>
                </a:solidFill>
                <a:latin typeface="Calibri" pitchFamily="34" charset="0"/>
              </a:rPr>
              <a:t>December 2,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28600" y="1066800"/>
            <a:ext cx="8763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>
            <a:lvl1pPr marL="295275" indent="-295275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DDDDDD"/>
                </a:solidFill>
                <a:latin typeface="+mn-lt"/>
                <a:ea typeface="+mn-ea"/>
                <a:cs typeface="+mn-cs"/>
              </a:defRPr>
            </a:lvl1pPr>
            <a:lvl2pPr marL="639763" indent="-2476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DDDDDD"/>
                </a:solidFill>
                <a:latin typeface="+mn-lt"/>
              </a:defRPr>
            </a:lvl2pPr>
            <a:lvl3pPr marL="982663" indent="-195263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DDDDDD"/>
                </a:solidFill>
                <a:latin typeface="+mn-lt"/>
              </a:defRPr>
            </a:lvl3pPr>
            <a:lvl4pPr marL="1377950" indent="-198438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DDDDDD"/>
                </a:solidFill>
                <a:latin typeface="+mn-lt"/>
              </a:defRPr>
            </a:lvl4pPr>
            <a:lvl5pPr marL="17700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5pPr>
            <a:lvl6pPr marL="22272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6pPr>
            <a:lvl7pPr marL="26844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7pPr>
            <a:lvl8pPr marL="31416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8pPr>
            <a:lvl9pPr marL="35988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9pPr>
          </a:lstStyle>
          <a:p>
            <a:pPr eaLnBrk="1" hangingPunct="1">
              <a:spcBef>
                <a:spcPts val="1500"/>
              </a:spcBef>
              <a:buClr>
                <a:schemeClr val="accent1"/>
              </a:buClr>
              <a:buSzPct val="70000"/>
            </a:pPr>
            <a:r>
              <a:rPr lang="en-US" sz="26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latin typeface="Calibri" pitchFamily="34" charset="0"/>
              </a:rPr>
              <a:t>Project </a:t>
            </a:r>
            <a:r>
              <a:rPr lang="en-US" sz="2600" b="0" u="sng" dirty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00B0F0"/>
                </a:solidFill>
                <a:latin typeface="Calibri" pitchFamily="34" charset="0"/>
              </a:rPr>
              <a:t>LAE0332</a:t>
            </a:r>
            <a:r>
              <a:rPr lang="en-US" sz="2600" b="0" dirty="0">
                <a:ln>
                  <a:solidFill>
                    <a:schemeClr val="tx1">
                      <a:alpha val="20000"/>
                    </a:schemeClr>
                  </a:solidFill>
                </a:ln>
                <a:latin typeface="Calibri" pitchFamily="34" charset="0"/>
              </a:rPr>
              <a:t>: Long Beach Park and Ride Lot Facility </a:t>
            </a:r>
            <a:r>
              <a:rPr lang="en-US" sz="26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latin typeface="Calibri" pitchFamily="34" charset="0"/>
              </a:rPr>
              <a:t>needs to be replaced</a:t>
            </a:r>
          </a:p>
          <a:p>
            <a:pPr lvl="1" eaLnBrk="1" hangingPunct="1">
              <a:spcBef>
                <a:spcPts val="1500"/>
              </a:spcBef>
              <a:buClr>
                <a:schemeClr val="accent1"/>
              </a:buClr>
              <a:buSzPct val="70000"/>
            </a:pPr>
            <a:r>
              <a:rPr lang="en-US" sz="22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latin typeface="Calibri" pitchFamily="34" charset="0"/>
              </a:rPr>
              <a:t>Total number of Parking Spaces: 400</a:t>
            </a:r>
          </a:p>
          <a:p>
            <a:pPr eaLnBrk="1" hangingPunct="1">
              <a:spcBef>
                <a:spcPts val="1500"/>
              </a:spcBef>
              <a:buClr>
                <a:schemeClr val="accent1"/>
              </a:buClr>
              <a:buSzPct val="70000"/>
            </a:pPr>
            <a:r>
              <a:rPr lang="en-US" sz="26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latin typeface="Calibri" pitchFamily="34" charset="0"/>
              </a:rPr>
              <a:t>Metro is considering the substitution of </a:t>
            </a:r>
            <a:r>
              <a:rPr lang="en-US" sz="2600" b="0" u="sng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00B0F0"/>
                </a:solidFill>
                <a:latin typeface="Calibri" pitchFamily="34" charset="0"/>
              </a:rPr>
              <a:t>LAE0332</a:t>
            </a:r>
            <a:r>
              <a:rPr lang="en-US" sz="26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latin typeface="Calibri" pitchFamily="34" charset="0"/>
              </a:rPr>
              <a:t> with following </a:t>
            </a:r>
            <a:r>
              <a:rPr lang="en-US" sz="26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00B0F0"/>
                </a:solidFill>
                <a:latin typeface="Calibri" pitchFamily="34" charset="0"/>
              </a:rPr>
              <a:t>seven (7) projects</a:t>
            </a:r>
          </a:p>
          <a:p>
            <a:pPr lvl="1" eaLnBrk="1" hangingPunct="1">
              <a:spcBef>
                <a:spcPts val="1500"/>
              </a:spcBef>
              <a:buClr>
                <a:schemeClr val="accent1"/>
              </a:buClr>
              <a:buSzPct val="70000"/>
            </a:pPr>
            <a:r>
              <a:rPr lang="en-US" sz="22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latin typeface="Calibri" pitchFamily="34" charset="0"/>
              </a:rPr>
              <a:t>Two (2) PRL projects: </a:t>
            </a:r>
            <a:r>
              <a:rPr lang="en-US" sz="22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CC9900"/>
                </a:solidFill>
                <a:latin typeface="Calibri" pitchFamily="34" charset="0"/>
              </a:rPr>
              <a:t>LAF1414, LA0G598</a:t>
            </a:r>
          </a:p>
          <a:p>
            <a:pPr lvl="1" eaLnBrk="1" hangingPunct="1">
              <a:spcBef>
                <a:spcPts val="1500"/>
              </a:spcBef>
              <a:buClr>
                <a:schemeClr val="accent1"/>
              </a:buClr>
              <a:buSzPct val="70000"/>
            </a:pPr>
            <a:r>
              <a:rPr lang="en-US" sz="22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latin typeface="Calibri" pitchFamily="34" charset="0"/>
              </a:rPr>
              <a:t>Five (5) Class I &amp; Class II bike path/lane projects: </a:t>
            </a:r>
            <a:r>
              <a:rPr lang="en-US" sz="22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CC9900"/>
                </a:solidFill>
                <a:latin typeface="Calibri" pitchFamily="34" charset="0"/>
              </a:rPr>
              <a:t>LAF3515, LAF5514, LAF5518, LAF5627, LAEG1130</a:t>
            </a:r>
          </a:p>
          <a:p>
            <a:pPr lvl="1" eaLnBrk="1" hangingPunct="1">
              <a:spcBef>
                <a:spcPts val="1500"/>
              </a:spcBef>
              <a:buClr>
                <a:schemeClr val="accent1"/>
              </a:buClr>
              <a:buSzPct val="70000"/>
            </a:pPr>
            <a:r>
              <a:rPr lang="en-US" sz="22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latin typeface="Calibri" pitchFamily="34" charset="0"/>
              </a:rPr>
              <a:t>Total number of Parking Spaces: 162</a:t>
            </a:r>
          </a:p>
          <a:p>
            <a:pPr lvl="1" eaLnBrk="1" hangingPunct="1">
              <a:spcBef>
                <a:spcPts val="1500"/>
              </a:spcBef>
              <a:buClr>
                <a:schemeClr val="accent1"/>
              </a:buClr>
              <a:buSzPct val="70000"/>
            </a:pPr>
            <a:r>
              <a:rPr lang="en-US" sz="22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latin typeface="Calibri" pitchFamily="34" charset="0"/>
              </a:rPr>
              <a:t>Total length of Bike path/lane: 10 miles</a:t>
            </a:r>
          </a:p>
          <a:p>
            <a:pPr lvl="1" eaLnBrk="1" hangingPunct="1">
              <a:spcBef>
                <a:spcPts val="1500"/>
              </a:spcBef>
              <a:buClr>
                <a:schemeClr val="accent1"/>
              </a:buClr>
              <a:buSzPct val="70000"/>
            </a:pPr>
            <a:endParaRPr lang="en-US" sz="2200" b="0" dirty="0">
              <a:ln>
                <a:solidFill>
                  <a:schemeClr val="tx1">
                    <a:alpha val="20000"/>
                  </a:schemeClr>
                </a:solidFill>
              </a:ln>
              <a:latin typeface="Calibri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>
            <a:lvl1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+mj-lt"/>
                <a:ea typeface="+mj-ea"/>
                <a:cs typeface="+mj-cs"/>
              </a:defRPr>
            </a:lvl1pPr>
            <a:lvl2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2pPr>
            <a:lvl3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3pPr>
            <a:lvl4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4pPr>
            <a:lvl5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5pPr>
            <a:lvl6pPr marL="4572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6pPr>
            <a:lvl7pPr marL="9144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7pPr>
            <a:lvl8pPr marL="13716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8pPr>
            <a:lvl9pPr marL="18288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300" b="1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latin typeface="Calibri" pitchFamily="34" charset="0"/>
              </a:rPr>
              <a:t>Introduction</a:t>
            </a:r>
            <a:endParaRPr lang="en-US" altLang="en-US" sz="3300" b="1" kern="0" dirty="0" smtClean="0">
              <a:ln>
                <a:solidFill>
                  <a:srgbClr val="CC9900">
                    <a:alpha val="20000"/>
                  </a:srgbClr>
                </a:solidFill>
              </a:ln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873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>
            <a:lvl1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+mj-lt"/>
                <a:ea typeface="+mj-ea"/>
                <a:cs typeface="+mj-cs"/>
              </a:defRPr>
            </a:lvl1pPr>
            <a:lvl2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2pPr>
            <a:lvl3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3pPr>
            <a:lvl4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4pPr>
            <a:lvl5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5pPr>
            <a:lvl6pPr marL="4572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6pPr>
            <a:lvl7pPr marL="9144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7pPr>
            <a:lvl8pPr marL="13716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8pPr>
            <a:lvl9pPr marL="18288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300" b="1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latin typeface="Calibri" pitchFamily="34" charset="0"/>
              </a:rPr>
              <a:t>Project Details</a:t>
            </a:r>
            <a:endParaRPr lang="en-US" altLang="en-US" sz="3300" b="1" kern="0" dirty="0" smtClean="0">
              <a:ln>
                <a:solidFill>
                  <a:srgbClr val="CC9900">
                    <a:alpha val="20000"/>
                  </a:srgbClr>
                </a:solidFill>
              </a:ln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28600" y="1066800"/>
            <a:ext cx="8763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>
            <a:lvl1pPr marL="295275" indent="-295275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DDDDDD"/>
                </a:solidFill>
                <a:latin typeface="+mn-lt"/>
                <a:ea typeface="+mn-ea"/>
                <a:cs typeface="+mn-cs"/>
              </a:defRPr>
            </a:lvl1pPr>
            <a:lvl2pPr marL="639763" indent="-2476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DDDDDD"/>
                </a:solidFill>
                <a:latin typeface="+mn-lt"/>
              </a:defRPr>
            </a:lvl2pPr>
            <a:lvl3pPr marL="982663" indent="-195263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DDDDDD"/>
                </a:solidFill>
                <a:latin typeface="+mn-lt"/>
              </a:defRPr>
            </a:lvl3pPr>
            <a:lvl4pPr marL="1377950" indent="-198438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DDDDDD"/>
                </a:solidFill>
                <a:latin typeface="+mn-lt"/>
              </a:defRPr>
            </a:lvl4pPr>
            <a:lvl5pPr marL="17700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5pPr>
            <a:lvl6pPr marL="22272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6pPr>
            <a:lvl7pPr marL="26844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7pPr>
            <a:lvl8pPr marL="31416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8pPr>
            <a:lvl9pPr marL="35988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9pPr>
          </a:lstStyle>
          <a:p>
            <a:pPr eaLnBrk="1" hangingPunct="1">
              <a:spcBef>
                <a:spcPts val="1500"/>
              </a:spcBef>
              <a:buClr>
                <a:schemeClr val="accent1"/>
              </a:buClr>
              <a:buSzPct val="70000"/>
            </a:pPr>
            <a:r>
              <a:rPr lang="en-US" sz="26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Original</a:t>
            </a:r>
            <a:r>
              <a:rPr lang="en-US" sz="26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latin typeface="Calibri" pitchFamily="34" charset="0"/>
              </a:rPr>
              <a:t> Project</a:t>
            </a:r>
          </a:p>
          <a:p>
            <a:pPr eaLnBrk="1" hangingPunct="1">
              <a:spcBef>
                <a:spcPts val="1500"/>
              </a:spcBef>
              <a:buClr>
                <a:schemeClr val="accent1"/>
              </a:buClr>
              <a:buSzPct val="70000"/>
            </a:pPr>
            <a:endParaRPr lang="en-US" sz="2600" b="0" dirty="0">
              <a:ln>
                <a:solidFill>
                  <a:schemeClr val="tx1">
                    <a:alpha val="20000"/>
                  </a:schemeClr>
                </a:solidFill>
              </a:ln>
              <a:latin typeface="Calibri" pitchFamily="34" charset="0"/>
            </a:endParaRPr>
          </a:p>
          <a:p>
            <a:pPr eaLnBrk="1" hangingPunct="1">
              <a:spcBef>
                <a:spcPts val="1500"/>
              </a:spcBef>
              <a:buClr>
                <a:schemeClr val="accent1"/>
              </a:buClr>
              <a:buSzPct val="70000"/>
            </a:pPr>
            <a:r>
              <a:rPr lang="en-US" sz="26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latin typeface="Calibri" pitchFamily="34" charset="0"/>
              </a:rPr>
              <a:t>Projects to be used as substitution</a:t>
            </a:r>
            <a:endParaRPr lang="en-US" sz="2200" b="0" dirty="0">
              <a:ln>
                <a:solidFill>
                  <a:schemeClr val="tx1">
                    <a:alpha val="20000"/>
                  </a:schemeClr>
                </a:solidFill>
              </a:ln>
              <a:latin typeface="Calibri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329704"/>
              </p:ext>
            </p:extLst>
          </p:nvPr>
        </p:nvGraphicFramePr>
        <p:xfrm>
          <a:off x="228599" y="1600200"/>
          <a:ext cx="8742135" cy="54088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914400"/>
                <a:gridCol w="1752601"/>
                <a:gridCol w="2514600"/>
                <a:gridCol w="2209800"/>
                <a:gridCol w="1350734"/>
              </a:tblGrid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Project ID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Agency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Title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Relevant Project Component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Completion Date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36084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LAE0332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City of Long Beach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Long Beach Park &amp; Ride Lot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PRL with </a:t>
                      </a:r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400 </a:t>
                      </a:r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parking </a:t>
                      </a:r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spaces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June, 2014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93272"/>
              </p:ext>
            </p:extLst>
          </p:nvPr>
        </p:nvGraphicFramePr>
        <p:xfrm>
          <a:off x="228600" y="2847069"/>
          <a:ext cx="8763000" cy="294413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928914"/>
                <a:gridCol w="1738086"/>
                <a:gridCol w="2514600"/>
                <a:gridCol w="2209800"/>
                <a:gridCol w="1371600"/>
              </a:tblGrid>
              <a:tr h="3190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Project ID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Agency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Title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Relevant Project Component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Completion Date</a:t>
                      </a:r>
                      <a:endParaRPr lang="en-US" sz="14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 anchor="ctr"/>
                </a:tc>
              </a:tr>
              <a:tr h="42056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LA0G1130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Carson, City of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Citywide Bike and </a:t>
                      </a:r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Pedestrian </a:t>
                      </a:r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Improvements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1.1 mile Class II bike lane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Dec, </a:t>
                      </a:r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</a:tr>
              <a:tr h="4169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LAF5627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Duarte, City of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Duarte Gold Line Station </a:t>
                      </a:r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Pedestrian &amp; Bike Improvements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1.9 mile Class I bike path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Oct, 2016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</a:tr>
              <a:tr h="44108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LAF3515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Los Angeles, City of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San </a:t>
                      </a:r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Fernando </a:t>
                      </a:r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Road </a:t>
                      </a:r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Bike Path Phase III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2.5 mile Class I bike path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Jan, 2016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</a:tr>
              <a:tr h="2177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LAF5518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Los Angeles, City of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LA River Bike Path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1.5 mile Class I bike path</a:t>
                      </a:r>
                      <a:endParaRPr lang="en-US" sz="14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Dec,2016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</a:tr>
              <a:tr h="4169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LAF1414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Los Angeles, County of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Third </a:t>
                      </a:r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Street &amp; </a:t>
                      </a:r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La Verne </a:t>
                      </a:r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Avenue </a:t>
                      </a:r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Parking Lot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PRL with 87 parking </a:t>
                      </a:r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spaces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Oct, 2016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</a:tr>
              <a:tr h="22944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LAF5514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Los Angeles, County</a:t>
                      </a:r>
                      <a:r>
                        <a:rPr lang="en-US" sz="1400" u="none" strike="noStrike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of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Vermont </a:t>
                      </a:r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Avenue </a:t>
                      </a:r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Bike Lane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3.0 mile Class II bike lane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Dec, </a:t>
                      </a:r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</a:tr>
              <a:tr h="37147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LA0G598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Westlake Village, City of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Thousands Oaks </a:t>
                      </a:r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Boulevard </a:t>
                      </a:r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Park &amp; Ride Facility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PRL with 75 parking </a:t>
                      </a:r>
                      <a:r>
                        <a:rPr lang="en-US" sz="1400" u="none" strike="noStrik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spaces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Oct, 2016</a:t>
                      </a:r>
                      <a:endParaRPr lang="en-US" sz="14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" marR="6858" marT="6858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137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>
            <a:lvl1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+mj-lt"/>
                <a:ea typeface="+mj-ea"/>
                <a:cs typeface="+mj-cs"/>
              </a:defRPr>
            </a:lvl1pPr>
            <a:lvl2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2pPr>
            <a:lvl3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3pPr>
            <a:lvl4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4pPr>
            <a:lvl5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5pPr>
            <a:lvl6pPr marL="4572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6pPr>
            <a:lvl7pPr marL="9144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7pPr>
            <a:lvl8pPr marL="13716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8pPr>
            <a:lvl9pPr marL="18288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300" b="1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latin typeface="Calibri" pitchFamily="34" charset="0"/>
              </a:rPr>
              <a:t>Methodology</a:t>
            </a:r>
            <a:endParaRPr lang="en-US" altLang="en-US" sz="3300" b="1" kern="0" dirty="0" smtClean="0">
              <a:ln>
                <a:solidFill>
                  <a:srgbClr val="CC9900">
                    <a:alpha val="20000"/>
                  </a:srgbClr>
                </a:solidFill>
              </a:ln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49350"/>
            <a:ext cx="3040931" cy="374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349350"/>
            <a:ext cx="3048000" cy="372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32229" y="1143000"/>
            <a:ext cx="8991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666" tIns="39333" rIns="78666" bIns="39333"/>
          <a:lstStyle/>
          <a:p>
            <a:pPr marL="231775" indent="-231775" defTabSz="787400">
              <a:lnSpc>
                <a:spcPct val="90000"/>
              </a:lnSpc>
              <a:buFont typeface="Arial" pitchFamily="34" charset="0"/>
              <a:buChar char="•"/>
              <a:tabLst>
                <a:tab pos="2801938" algn="l"/>
                <a:tab pos="5080000" algn="l"/>
              </a:tabLst>
            </a:pPr>
            <a:r>
              <a:rPr lang="en-US" sz="2600" b="0" kern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DDDDDD"/>
                </a:solidFill>
                <a:latin typeface="Calibri" pitchFamily="34" charset="0"/>
              </a:rPr>
              <a:t>Using “Methods to Find the Cost-Effectiveness of Funding Air Quality Projects” by California Air Resources Board (2013)</a:t>
            </a:r>
            <a:endParaRPr lang="en-US" sz="2600" b="0" kern="0" dirty="0">
              <a:ln>
                <a:solidFill>
                  <a:schemeClr val="tx1">
                    <a:alpha val="20000"/>
                  </a:schemeClr>
                </a:solidFill>
              </a:ln>
              <a:solidFill>
                <a:srgbClr val="DDDDDD"/>
              </a:solidFill>
              <a:latin typeface="Calibri" pitchFamily="34" charset="0"/>
            </a:endParaRPr>
          </a:p>
          <a:p>
            <a:pPr lvl="1" defTabSz="787400">
              <a:lnSpc>
                <a:spcPct val="90000"/>
              </a:lnSpc>
              <a:tabLst>
                <a:tab pos="2801938" algn="l"/>
                <a:tab pos="5080000" algn="l"/>
              </a:tabLst>
            </a:pPr>
            <a:r>
              <a:rPr lang="en-US" sz="22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00B0F0"/>
                </a:solidFill>
                <a:latin typeface="Calibri" pitchFamily="34" charset="0"/>
              </a:rPr>
              <a:t>- http</a:t>
            </a:r>
            <a:r>
              <a:rPr lang="en-US" sz="2200" b="0" dirty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00B0F0"/>
                </a:solidFill>
                <a:latin typeface="Calibri" pitchFamily="34" charset="0"/>
              </a:rPr>
              <a:t>://</a:t>
            </a:r>
            <a:r>
              <a:rPr lang="en-US" sz="22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00B0F0"/>
                </a:solidFill>
                <a:latin typeface="Calibri" pitchFamily="34" charset="0"/>
              </a:rPr>
              <a:t>www.arb.ca.gov/planning/tsaq/eval/eval.htm</a:t>
            </a:r>
            <a:r>
              <a:rPr lang="en-US" sz="28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DDDDDD"/>
                </a:solidFill>
                <a:latin typeface="Calibri" pitchFamily="34" charset="0"/>
              </a:rPr>
              <a:t> </a:t>
            </a:r>
            <a:endParaRPr lang="en-US" sz="2800" b="0" dirty="0">
              <a:ln>
                <a:solidFill>
                  <a:schemeClr val="tx1">
                    <a:alpha val="20000"/>
                  </a:schemeClr>
                </a:solidFill>
              </a:ln>
              <a:solidFill>
                <a:srgbClr val="DDDDDD"/>
              </a:solidFill>
              <a:latin typeface="Calibri" pitchFamily="34" charset="0"/>
            </a:endParaRPr>
          </a:p>
          <a:p>
            <a:pPr marL="688975" lvl="1" indent="-231775" defTabSz="787400">
              <a:lnSpc>
                <a:spcPct val="90000"/>
              </a:lnSpc>
              <a:buFont typeface="Arial" pitchFamily="34" charset="0"/>
              <a:buChar char="•"/>
              <a:tabLst>
                <a:tab pos="2801938" algn="l"/>
                <a:tab pos="5080000" algn="l"/>
              </a:tabLst>
            </a:pPr>
            <a:endParaRPr lang="en-US" sz="2600" b="0" kern="0" dirty="0" smtClean="0">
              <a:ln>
                <a:solidFill>
                  <a:schemeClr val="tx1">
                    <a:alpha val="20000"/>
                  </a:schemeClr>
                </a:solidFill>
              </a:ln>
              <a:solidFill>
                <a:srgbClr val="DDDDD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0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>
            <a:lvl1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+mj-lt"/>
                <a:ea typeface="+mj-ea"/>
                <a:cs typeface="+mj-cs"/>
              </a:defRPr>
            </a:lvl1pPr>
            <a:lvl2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2pPr>
            <a:lvl3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3pPr>
            <a:lvl4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4pPr>
            <a:lvl5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5pPr>
            <a:lvl6pPr marL="4572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6pPr>
            <a:lvl7pPr marL="9144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7pPr>
            <a:lvl8pPr marL="13716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8pPr>
            <a:lvl9pPr marL="18288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300" b="1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latin typeface="Calibri" pitchFamily="34" charset="0"/>
              </a:rPr>
              <a:t>Emission Reduction Estimation </a:t>
            </a:r>
            <a:r>
              <a:rPr lang="en-US" altLang="en-US" sz="3300" b="1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latin typeface="Calibri" pitchFamily="34" charset="0"/>
              </a:rPr>
              <a:t>Process</a:t>
            </a:r>
            <a:endParaRPr lang="en-US" altLang="en-US" sz="3300" b="1" kern="0" dirty="0" smtClean="0">
              <a:ln>
                <a:solidFill>
                  <a:srgbClr val="CC9900">
                    <a:alpha val="20000"/>
                  </a:srgbClr>
                </a:solidFill>
              </a:ln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304800" y="1371600"/>
            <a:ext cx="4038600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 </a:t>
            </a:r>
            <a:r>
              <a:rPr lang="en-US" sz="1800" dirty="0" smtClean="0"/>
              <a:t>       </a:t>
            </a:r>
            <a:r>
              <a:rPr lang="en-US" sz="1800" kern="0" dirty="0" smtClean="0">
                <a:ln>
                  <a:solidFill>
                    <a:schemeClr val="bg1">
                      <a:lumMod val="85000"/>
                      <a:alpha val="20000"/>
                    </a:scheme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Collect Original Project Info</a:t>
            </a:r>
            <a:endParaRPr lang="en-US" sz="1800" kern="0" dirty="0">
              <a:ln>
                <a:solidFill>
                  <a:schemeClr val="bg1">
                    <a:lumMod val="85000"/>
                    <a:alpha val="20000"/>
                  </a:scheme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12058" y="1371600"/>
            <a:ext cx="449942" cy="381000"/>
          </a:xfrm>
          <a:prstGeom prst="roundRect">
            <a:avLst>
              <a:gd name="adj" fmla="val 50000"/>
            </a:avLst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kern="0" dirty="0">
                <a:ln>
                  <a:solidFill>
                    <a:srgbClr val="FFCC66">
                      <a:alpha val="20000"/>
                    </a:srgb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1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3017158" y="4648200"/>
            <a:ext cx="3231242" cy="762000"/>
            <a:chOff x="3276600" y="5334000"/>
            <a:chExt cx="3231242" cy="762000"/>
          </a:xfrm>
        </p:grpSpPr>
        <p:sp>
          <p:nvSpPr>
            <p:cNvPr id="39" name="Diamond 38"/>
            <p:cNvSpPr/>
            <p:nvPr/>
          </p:nvSpPr>
          <p:spPr bwMode="auto">
            <a:xfrm>
              <a:off x="3276600" y="5334000"/>
              <a:ext cx="3231242" cy="762000"/>
            </a:xfrm>
            <a:prstGeom prst="diamond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800" dirty="0" smtClean="0"/>
                <a:t>         </a:t>
              </a:r>
              <a:r>
                <a:rPr lang="en-US" sz="1800" kern="0" dirty="0" smtClean="0">
                  <a:ln>
                    <a:solidFill>
                      <a:schemeClr val="bg1">
                        <a:lumMod val="85000"/>
                        <a:alpha val="20000"/>
                      </a:schemeClr>
                    </a:solidFill>
                  </a:ln>
                  <a:solidFill>
                    <a:srgbClr val="242E03"/>
                  </a:solidFill>
                  <a:latin typeface="Calibri" pitchFamily="34" charset="0"/>
                  <a:ea typeface="+mj-ea"/>
                  <a:cs typeface="+mj-cs"/>
                </a:rPr>
                <a:t>&lt;=</a:t>
              </a:r>
              <a:endParaRPr lang="en-US" sz="1800" kern="0" dirty="0">
                <a:ln>
                  <a:solidFill>
                    <a:schemeClr val="bg1">
                      <a:lumMod val="85000"/>
                      <a:alpha val="20000"/>
                    </a:scheme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5076372" y="5513904"/>
              <a:ext cx="381000" cy="384048"/>
            </a:xfrm>
            <a:prstGeom prst="ellipse">
              <a:avLst/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eaLnBrk="1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en-US" sz="1800" kern="0" dirty="0">
                  <a:ln>
                    <a:solidFill>
                      <a:srgbClr val="FFCC66">
                        <a:alpha val="20000"/>
                      </a:srgbClr>
                    </a:solidFill>
                  </a:ln>
                  <a:solidFill>
                    <a:srgbClr val="242E03"/>
                  </a:solidFill>
                  <a:latin typeface="Calibri" pitchFamily="34" charset="0"/>
                  <a:ea typeface="+mj-ea"/>
                  <a:cs typeface="+mj-cs"/>
                </a:rPr>
                <a:t>9</a:t>
              </a: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4312558" y="5513904"/>
              <a:ext cx="381000" cy="384048"/>
            </a:xfrm>
            <a:prstGeom prst="ellipse">
              <a:avLst/>
            </a:prstGeom>
            <a:solidFill>
              <a:srgbClr val="CC99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eaLnBrk="1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en-US" sz="1800" kern="0" dirty="0" smtClean="0">
                  <a:ln>
                    <a:solidFill>
                      <a:srgbClr val="FFCC66">
                        <a:alpha val="20000"/>
                      </a:srgbClr>
                    </a:solidFill>
                  </a:ln>
                  <a:solidFill>
                    <a:srgbClr val="242E03"/>
                  </a:solidFill>
                  <a:latin typeface="Calibri" pitchFamily="34" charset="0"/>
                  <a:ea typeface="+mj-ea"/>
                  <a:cs typeface="+mj-cs"/>
                </a:rPr>
                <a:t>4</a:t>
              </a:r>
              <a:endParaRPr lang="en-US" sz="1800" kern="0" dirty="0">
                <a:ln>
                  <a:solidFill>
                    <a:srgbClr val="FFCC66">
                      <a:alpha val="20000"/>
                    </a:srgb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endParaRPr>
            </a:p>
          </p:txBody>
        </p:sp>
      </p:grpSp>
      <p:sp>
        <p:nvSpPr>
          <p:cNvPr id="45" name="Rounded Rectangle 44"/>
          <p:cNvSpPr/>
          <p:nvPr/>
        </p:nvSpPr>
        <p:spPr bwMode="auto">
          <a:xfrm>
            <a:off x="304800" y="2039258"/>
            <a:ext cx="4038600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 </a:t>
            </a:r>
            <a:r>
              <a:rPr lang="en-US" sz="1800" dirty="0" smtClean="0"/>
              <a:t>       </a:t>
            </a:r>
            <a:r>
              <a:rPr lang="en-US" sz="1800" kern="0" dirty="0" smtClean="0">
                <a:ln>
                  <a:solidFill>
                    <a:schemeClr val="bg1">
                      <a:lumMod val="85000"/>
                      <a:alpha val="20000"/>
                    </a:scheme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Estimate Trip Reduction</a:t>
            </a:r>
            <a:endParaRPr lang="en-US" sz="1800" kern="0" dirty="0">
              <a:ln>
                <a:solidFill>
                  <a:schemeClr val="bg1">
                    <a:lumMod val="85000"/>
                    <a:alpha val="20000"/>
                  </a:scheme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6" name="Rounded Rectangle 45"/>
          <p:cNvSpPr/>
          <p:nvPr/>
        </p:nvSpPr>
        <p:spPr bwMode="auto">
          <a:xfrm>
            <a:off x="312058" y="2039258"/>
            <a:ext cx="449942" cy="381000"/>
          </a:xfrm>
          <a:prstGeom prst="roundRect">
            <a:avLst>
              <a:gd name="adj" fmla="val 50000"/>
            </a:avLst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2</a:t>
            </a:r>
            <a:endParaRPr lang="en-US" kern="0" dirty="0">
              <a:ln>
                <a:solidFill>
                  <a:srgbClr val="FFCC66">
                    <a:alpha val="20000"/>
                  </a:srgb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7" name="Rounded Rectangle 46"/>
          <p:cNvSpPr/>
          <p:nvPr/>
        </p:nvSpPr>
        <p:spPr bwMode="auto">
          <a:xfrm>
            <a:off x="304800" y="2703864"/>
            <a:ext cx="4038600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 </a:t>
            </a:r>
            <a:r>
              <a:rPr lang="en-US" sz="1800" dirty="0" smtClean="0"/>
              <a:t>       </a:t>
            </a:r>
            <a:r>
              <a:rPr lang="en-US" sz="1800" kern="0" dirty="0" smtClean="0">
                <a:ln>
                  <a:solidFill>
                    <a:schemeClr val="bg1">
                      <a:lumMod val="85000"/>
                      <a:alpha val="20000"/>
                    </a:scheme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Estimate VMT Reduction</a:t>
            </a:r>
            <a:endParaRPr lang="en-US" sz="1800" kern="0" dirty="0">
              <a:ln>
                <a:solidFill>
                  <a:schemeClr val="bg1">
                    <a:lumMod val="85000"/>
                    <a:alpha val="20000"/>
                  </a:scheme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8" name="Rounded Rectangle 47"/>
          <p:cNvSpPr/>
          <p:nvPr/>
        </p:nvSpPr>
        <p:spPr bwMode="auto">
          <a:xfrm>
            <a:off x="312058" y="2703864"/>
            <a:ext cx="449942" cy="381000"/>
          </a:xfrm>
          <a:prstGeom prst="roundRect">
            <a:avLst>
              <a:gd name="adj" fmla="val 50000"/>
            </a:avLst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3</a:t>
            </a:r>
            <a:endParaRPr lang="en-US" kern="0" dirty="0">
              <a:ln>
                <a:solidFill>
                  <a:srgbClr val="FFCC66">
                    <a:alpha val="20000"/>
                  </a:srgb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9" name="Rounded Rectangle 48"/>
          <p:cNvSpPr/>
          <p:nvPr/>
        </p:nvSpPr>
        <p:spPr bwMode="auto">
          <a:xfrm>
            <a:off x="304800" y="3354906"/>
            <a:ext cx="4038600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 </a:t>
            </a:r>
            <a:r>
              <a:rPr lang="en-US" sz="1800" dirty="0" smtClean="0"/>
              <a:t>       </a:t>
            </a:r>
            <a:r>
              <a:rPr lang="en-US" sz="1800" kern="0" dirty="0" smtClean="0">
                <a:ln>
                  <a:solidFill>
                    <a:schemeClr val="bg1">
                      <a:lumMod val="85000"/>
                      <a:alpha val="20000"/>
                    </a:scheme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Estimate Emission Reduction</a:t>
            </a:r>
            <a:endParaRPr lang="en-US" sz="1800" kern="0" dirty="0">
              <a:ln>
                <a:solidFill>
                  <a:schemeClr val="bg1">
                    <a:lumMod val="85000"/>
                    <a:alpha val="20000"/>
                  </a:scheme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0" name="Rounded Rectangle 49"/>
          <p:cNvSpPr/>
          <p:nvPr/>
        </p:nvSpPr>
        <p:spPr bwMode="auto">
          <a:xfrm>
            <a:off x="312058" y="3354906"/>
            <a:ext cx="449942" cy="381000"/>
          </a:xfrm>
          <a:prstGeom prst="roundRect">
            <a:avLst>
              <a:gd name="adj" fmla="val 50000"/>
            </a:avLst>
          </a:prstGeom>
          <a:solidFill>
            <a:srgbClr val="CC9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4</a:t>
            </a:r>
            <a:endParaRPr lang="en-US" kern="0" dirty="0">
              <a:ln>
                <a:solidFill>
                  <a:srgbClr val="FFCC66">
                    <a:alpha val="20000"/>
                  </a:srgb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1" name="Rounded Rectangle 50"/>
          <p:cNvSpPr/>
          <p:nvPr/>
        </p:nvSpPr>
        <p:spPr bwMode="auto">
          <a:xfrm>
            <a:off x="4876800" y="1369494"/>
            <a:ext cx="4038600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 </a:t>
            </a:r>
            <a:r>
              <a:rPr lang="en-US" sz="1800" dirty="0" smtClean="0"/>
              <a:t>       </a:t>
            </a:r>
            <a:r>
              <a:rPr lang="en-US" sz="1800" kern="0" dirty="0" smtClean="0">
                <a:ln>
                  <a:solidFill>
                    <a:schemeClr val="bg1">
                      <a:lumMod val="85000"/>
                      <a:alpha val="20000"/>
                    </a:scheme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Collect Substitute Project(s) Info</a:t>
            </a:r>
            <a:endParaRPr lang="en-US" sz="1800" kern="0" dirty="0">
              <a:ln>
                <a:solidFill>
                  <a:schemeClr val="bg1">
                    <a:lumMod val="85000"/>
                    <a:alpha val="20000"/>
                  </a:scheme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2" name="Rounded Rectangle 51"/>
          <p:cNvSpPr/>
          <p:nvPr/>
        </p:nvSpPr>
        <p:spPr bwMode="auto">
          <a:xfrm>
            <a:off x="4884058" y="1369494"/>
            <a:ext cx="449942" cy="3810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6</a:t>
            </a:r>
            <a:endParaRPr lang="en-US" kern="0" dirty="0">
              <a:ln>
                <a:solidFill>
                  <a:srgbClr val="FFCC66">
                    <a:alpha val="20000"/>
                  </a:srgb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3" name="Rounded Rectangle 52"/>
          <p:cNvSpPr/>
          <p:nvPr/>
        </p:nvSpPr>
        <p:spPr bwMode="auto">
          <a:xfrm>
            <a:off x="4876800" y="2037152"/>
            <a:ext cx="4038600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 </a:t>
            </a:r>
            <a:r>
              <a:rPr lang="en-US" sz="1800" dirty="0" smtClean="0"/>
              <a:t>       </a:t>
            </a:r>
            <a:r>
              <a:rPr lang="en-US" sz="1800" kern="0" dirty="0" smtClean="0">
                <a:ln>
                  <a:solidFill>
                    <a:schemeClr val="bg1">
                      <a:lumMod val="85000"/>
                      <a:alpha val="20000"/>
                    </a:scheme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Estimate Trip Reduction</a:t>
            </a:r>
            <a:endParaRPr lang="en-US" sz="1800" kern="0" dirty="0">
              <a:ln>
                <a:solidFill>
                  <a:schemeClr val="bg1">
                    <a:lumMod val="85000"/>
                    <a:alpha val="20000"/>
                  </a:scheme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4" name="Rounded Rectangle 53"/>
          <p:cNvSpPr/>
          <p:nvPr/>
        </p:nvSpPr>
        <p:spPr bwMode="auto">
          <a:xfrm>
            <a:off x="4884058" y="2037152"/>
            <a:ext cx="449942" cy="3810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7</a:t>
            </a:r>
            <a:endParaRPr lang="en-US" kern="0" dirty="0">
              <a:ln>
                <a:solidFill>
                  <a:srgbClr val="FFCC66">
                    <a:alpha val="20000"/>
                  </a:srgb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5" name="Rounded Rectangle 54"/>
          <p:cNvSpPr/>
          <p:nvPr/>
        </p:nvSpPr>
        <p:spPr bwMode="auto">
          <a:xfrm>
            <a:off x="4876800" y="2701758"/>
            <a:ext cx="4038600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 </a:t>
            </a:r>
            <a:r>
              <a:rPr lang="en-US" sz="1800" dirty="0" smtClean="0"/>
              <a:t>       </a:t>
            </a:r>
            <a:r>
              <a:rPr lang="en-US" sz="1800" kern="0" dirty="0" smtClean="0">
                <a:ln>
                  <a:solidFill>
                    <a:schemeClr val="bg1">
                      <a:lumMod val="85000"/>
                      <a:alpha val="20000"/>
                    </a:scheme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Estimate VMT Reduction</a:t>
            </a:r>
            <a:endParaRPr lang="en-US" sz="1800" kern="0" dirty="0">
              <a:ln>
                <a:solidFill>
                  <a:schemeClr val="bg1">
                    <a:lumMod val="85000"/>
                    <a:alpha val="20000"/>
                  </a:scheme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4884058" y="2701758"/>
            <a:ext cx="449942" cy="3810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8</a:t>
            </a:r>
            <a:endParaRPr lang="en-US" kern="0" dirty="0">
              <a:ln>
                <a:solidFill>
                  <a:srgbClr val="FFCC66">
                    <a:alpha val="20000"/>
                  </a:srgb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4876800" y="3352800"/>
            <a:ext cx="4038600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 </a:t>
            </a:r>
            <a:r>
              <a:rPr lang="en-US" sz="1800" dirty="0" smtClean="0"/>
              <a:t>       </a:t>
            </a:r>
            <a:r>
              <a:rPr lang="en-US" sz="1800" kern="0" dirty="0" smtClean="0">
                <a:ln>
                  <a:solidFill>
                    <a:schemeClr val="bg1">
                      <a:lumMod val="85000"/>
                      <a:alpha val="20000"/>
                    </a:scheme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Estimate Emission Reduction</a:t>
            </a:r>
            <a:endParaRPr lang="en-US" sz="1800" kern="0" dirty="0">
              <a:ln>
                <a:solidFill>
                  <a:schemeClr val="bg1">
                    <a:lumMod val="85000"/>
                    <a:alpha val="20000"/>
                  </a:scheme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4884058" y="3352800"/>
            <a:ext cx="449942" cy="38100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9</a:t>
            </a:r>
            <a:endParaRPr lang="en-US" kern="0" dirty="0">
              <a:ln>
                <a:solidFill>
                  <a:srgbClr val="FFCC66">
                    <a:alpha val="20000"/>
                  </a:srgb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9" name="Rounded Rectangle 58"/>
          <p:cNvSpPr/>
          <p:nvPr/>
        </p:nvSpPr>
        <p:spPr bwMode="auto">
          <a:xfrm>
            <a:off x="304800" y="4029527"/>
            <a:ext cx="4038600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 </a:t>
            </a:r>
            <a:r>
              <a:rPr lang="en-US" sz="1800" dirty="0" smtClean="0"/>
              <a:t>       </a:t>
            </a:r>
            <a:r>
              <a:rPr lang="en-US" sz="1800" kern="0" dirty="0" smtClean="0">
                <a:ln>
                  <a:solidFill>
                    <a:schemeClr val="bg1">
                      <a:lumMod val="85000"/>
                      <a:alpha val="20000"/>
                    </a:scheme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Identify Substitute Project(s)</a:t>
            </a:r>
            <a:endParaRPr lang="en-US" sz="1800" kern="0" dirty="0">
              <a:ln>
                <a:solidFill>
                  <a:schemeClr val="bg1">
                    <a:lumMod val="85000"/>
                    <a:alpha val="20000"/>
                  </a:scheme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0" name="Rounded Rectangle 59"/>
          <p:cNvSpPr/>
          <p:nvPr/>
        </p:nvSpPr>
        <p:spPr bwMode="auto">
          <a:xfrm>
            <a:off x="312058" y="4029527"/>
            <a:ext cx="449942" cy="3810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5</a:t>
            </a:r>
            <a:endParaRPr lang="en-US" kern="0" dirty="0">
              <a:ln>
                <a:solidFill>
                  <a:srgbClr val="FFCC66">
                    <a:alpha val="20000"/>
                  </a:srgb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1" name="Rounded Rectangle 60"/>
          <p:cNvSpPr/>
          <p:nvPr/>
        </p:nvSpPr>
        <p:spPr bwMode="auto">
          <a:xfrm>
            <a:off x="4876800" y="3998976"/>
            <a:ext cx="4038600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 </a:t>
            </a:r>
            <a:r>
              <a:rPr lang="en-US" sz="1800" dirty="0" smtClean="0"/>
              <a:t>       </a:t>
            </a:r>
            <a:r>
              <a:rPr lang="en-US" sz="1800" kern="0" dirty="0" smtClean="0">
                <a:ln>
                  <a:solidFill>
                    <a:schemeClr val="bg1">
                      <a:lumMod val="85000"/>
                      <a:alpha val="20000"/>
                    </a:scheme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Compare Emission Reduction</a:t>
            </a:r>
            <a:endParaRPr lang="en-US" sz="1800" kern="0" dirty="0">
              <a:ln>
                <a:solidFill>
                  <a:schemeClr val="bg1">
                    <a:lumMod val="85000"/>
                    <a:alpha val="20000"/>
                  </a:scheme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2" name="Rounded Rectangle 61"/>
          <p:cNvSpPr/>
          <p:nvPr/>
        </p:nvSpPr>
        <p:spPr bwMode="auto">
          <a:xfrm>
            <a:off x="4884058" y="3998976"/>
            <a:ext cx="449942" cy="3810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10</a:t>
            </a:r>
            <a:endParaRPr lang="en-US" kern="0" dirty="0">
              <a:ln>
                <a:solidFill>
                  <a:srgbClr val="FFCC66">
                    <a:alpha val="20000"/>
                  </a:srgb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4" name="Rounded Rectangle 63"/>
          <p:cNvSpPr/>
          <p:nvPr/>
        </p:nvSpPr>
        <p:spPr bwMode="auto">
          <a:xfrm>
            <a:off x="2619828" y="5696856"/>
            <a:ext cx="4038600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/>
              <a:t> </a:t>
            </a:r>
            <a:r>
              <a:rPr lang="en-US" sz="1800" dirty="0" smtClean="0"/>
              <a:t>      </a:t>
            </a:r>
            <a:r>
              <a:rPr lang="en-US" sz="1800" kern="0" dirty="0" smtClean="0">
                <a:ln>
                  <a:solidFill>
                    <a:schemeClr val="bg1">
                      <a:lumMod val="85000"/>
                      <a:alpha val="20000"/>
                    </a:scheme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Complete the Process</a:t>
            </a:r>
            <a:endParaRPr lang="en-US" sz="1800" kern="0" dirty="0">
              <a:ln>
                <a:solidFill>
                  <a:schemeClr val="bg1">
                    <a:lumMod val="85000"/>
                    <a:alpha val="20000"/>
                  </a:scheme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5" name="Rounded Rectangle 64"/>
          <p:cNvSpPr/>
          <p:nvPr/>
        </p:nvSpPr>
        <p:spPr bwMode="auto">
          <a:xfrm>
            <a:off x="2627086" y="5696856"/>
            <a:ext cx="449942" cy="3810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solidFill>
                  <a:srgbClr val="242E03"/>
                </a:solidFill>
                <a:latin typeface="Calibri" pitchFamily="34" charset="0"/>
                <a:ea typeface="+mj-ea"/>
                <a:cs typeface="+mj-cs"/>
              </a:rPr>
              <a:t>11</a:t>
            </a:r>
            <a:endParaRPr lang="en-US" kern="0" dirty="0">
              <a:ln>
                <a:solidFill>
                  <a:srgbClr val="FFCC66">
                    <a:alpha val="20000"/>
                  </a:srgbClr>
                </a:solidFill>
              </a:ln>
              <a:solidFill>
                <a:srgbClr val="242E03"/>
              </a:solidFill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67" name="Straight Arrow Connector 66"/>
          <p:cNvCxnSpPr>
            <a:stCxn id="6" idx="2"/>
            <a:endCxn id="45" idx="0"/>
          </p:cNvCxnSpPr>
          <p:nvPr/>
        </p:nvCxnSpPr>
        <p:spPr bwMode="auto">
          <a:xfrm>
            <a:off x="2324100" y="1752600"/>
            <a:ext cx="0" cy="286658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45" idx="2"/>
            <a:endCxn id="47" idx="0"/>
          </p:cNvCxnSpPr>
          <p:nvPr/>
        </p:nvCxnSpPr>
        <p:spPr bwMode="auto">
          <a:xfrm>
            <a:off x="2324100" y="2420258"/>
            <a:ext cx="0" cy="283606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47" idx="2"/>
            <a:endCxn id="49" idx="0"/>
          </p:cNvCxnSpPr>
          <p:nvPr/>
        </p:nvCxnSpPr>
        <p:spPr bwMode="auto">
          <a:xfrm>
            <a:off x="2324100" y="3084864"/>
            <a:ext cx="0" cy="270042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49" idx="2"/>
            <a:endCxn id="59" idx="0"/>
          </p:cNvCxnSpPr>
          <p:nvPr/>
        </p:nvCxnSpPr>
        <p:spPr bwMode="auto">
          <a:xfrm>
            <a:off x="2324100" y="3735906"/>
            <a:ext cx="0" cy="293621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51" idx="2"/>
            <a:endCxn id="53" idx="0"/>
          </p:cNvCxnSpPr>
          <p:nvPr/>
        </p:nvCxnSpPr>
        <p:spPr bwMode="auto">
          <a:xfrm>
            <a:off x="6896100" y="1750494"/>
            <a:ext cx="0" cy="286658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53" idx="2"/>
            <a:endCxn id="55" idx="0"/>
          </p:cNvCxnSpPr>
          <p:nvPr/>
        </p:nvCxnSpPr>
        <p:spPr bwMode="auto">
          <a:xfrm>
            <a:off x="6896100" y="2418152"/>
            <a:ext cx="0" cy="283606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55" idx="2"/>
            <a:endCxn id="57" idx="0"/>
          </p:cNvCxnSpPr>
          <p:nvPr/>
        </p:nvCxnSpPr>
        <p:spPr bwMode="auto">
          <a:xfrm>
            <a:off x="6896100" y="3082758"/>
            <a:ext cx="0" cy="270042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57" idx="2"/>
            <a:endCxn id="61" idx="0"/>
          </p:cNvCxnSpPr>
          <p:nvPr/>
        </p:nvCxnSpPr>
        <p:spPr bwMode="auto">
          <a:xfrm>
            <a:off x="6896100" y="3733800"/>
            <a:ext cx="0" cy="265176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1" name="Elbow Connector 90"/>
          <p:cNvCxnSpPr>
            <a:stCxn id="59" idx="3"/>
            <a:endCxn id="52" idx="1"/>
          </p:cNvCxnSpPr>
          <p:nvPr/>
        </p:nvCxnSpPr>
        <p:spPr bwMode="auto">
          <a:xfrm flipV="1">
            <a:off x="4343400" y="1559994"/>
            <a:ext cx="540658" cy="2660033"/>
          </a:xfrm>
          <a:prstGeom prst="bentConnector3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39" idx="2"/>
            <a:endCxn id="64" idx="0"/>
          </p:cNvCxnSpPr>
          <p:nvPr/>
        </p:nvCxnSpPr>
        <p:spPr bwMode="auto">
          <a:xfrm>
            <a:off x="4632779" y="5410200"/>
            <a:ext cx="6349" cy="286656"/>
          </a:xfrm>
          <a:prstGeom prst="straightConnector1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5" name="Elbow Connector 94"/>
          <p:cNvCxnSpPr>
            <a:stCxn id="61" idx="2"/>
            <a:endCxn id="39" idx="3"/>
          </p:cNvCxnSpPr>
          <p:nvPr/>
        </p:nvCxnSpPr>
        <p:spPr bwMode="auto">
          <a:xfrm rot="5400000">
            <a:off x="6247638" y="4380738"/>
            <a:ext cx="649224" cy="647700"/>
          </a:xfrm>
          <a:prstGeom prst="bentConnector2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8" name="Elbow Connector 97"/>
          <p:cNvCxnSpPr>
            <a:stCxn id="39" idx="1"/>
            <a:endCxn id="59" idx="2"/>
          </p:cNvCxnSpPr>
          <p:nvPr/>
        </p:nvCxnSpPr>
        <p:spPr bwMode="auto">
          <a:xfrm rot="10800000">
            <a:off x="2324100" y="4410528"/>
            <a:ext cx="693058" cy="618673"/>
          </a:xfrm>
          <a:prstGeom prst="bentConnector2">
            <a:avLst/>
          </a:prstGeom>
          <a:ln>
            <a:headEnd type="none" w="med" len="med"/>
            <a:tailEnd type="arrow"/>
          </a:ln>
          <a:ex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4909458" y="5319486"/>
            <a:ext cx="553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DDDDDD"/>
                </a:solidFill>
                <a:latin typeface="Calibri" pitchFamily="34" charset="0"/>
              </a:rPr>
              <a:t>Yes</a:t>
            </a:r>
            <a:endParaRPr lang="en-US" sz="2200" b="0" dirty="0">
              <a:ln>
                <a:solidFill>
                  <a:schemeClr val="tx1">
                    <a:alpha val="20000"/>
                  </a:schemeClr>
                </a:solidFill>
              </a:ln>
              <a:solidFill>
                <a:srgbClr val="DDDDDD"/>
              </a:solidFill>
              <a:latin typeface="Calibri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523094" y="4589241"/>
            <a:ext cx="5164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DDDDDD"/>
                </a:solidFill>
                <a:latin typeface="Calibri" pitchFamily="34" charset="0"/>
              </a:rPr>
              <a:t>No</a:t>
            </a:r>
            <a:endParaRPr lang="en-US" sz="2200" b="0" dirty="0">
              <a:ln>
                <a:solidFill>
                  <a:schemeClr val="tx1">
                    <a:alpha val="20000"/>
                  </a:schemeClr>
                </a:solidFill>
              </a:ln>
              <a:solidFill>
                <a:srgbClr val="DDDDDD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18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>
            <a:lvl1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+mj-lt"/>
                <a:ea typeface="+mj-ea"/>
                <a:cs typeface="+mj-cs"/>
              </a:defRPr>
            </a:lvl1pPr>
            <a:lvl2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2pPr>
            <a:lvl3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3pPr>
            <a:lvl4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4pPr>
            <a:lvl5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5pPr>
            <a:lvl6pPr marL="4572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6pPr>
            <a:lvl7pPr marL="9144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7pPr>
            <a:lvl8pPr marL="13716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8pPr>
            <a:lvl9pPr marL="18288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300" b="1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latin typeface="Calibri" pitchFamily="34" charset="0"/>
              </a:rPr>
              <a:t>Emission Reduction Results</a:t>
            </a:r>
            <a:endParaRPr lang="en-US" altLang="en-US" sz="3300" b="1" kern="0" dirty="0" smtClean="0">
              <a:ln>
                <a:solidFill>
                  <a:srgbClr val="CC9900">
                    <a:alpha val="20000"/>
                  </a:srgbClr>
                </a:solidFill>
              </a:ln>
              <a:solidFill>
                <a:schemeClr val="tx1"/>
              </a:solidFill>
              <a:latin typeface="Calibri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806695"/>
              </p:ext>
            </p:extLst>
          </p:nvPr>
        </p:nvGraphicFramePr>
        <p:xfrm>
          <a:off x="609600" y="1237579"/>
          <a:ext cx="7848600" cy="4629821"/>
        </p:xfrm>
        <a:graphic>
          <a:graphicData uri="http://schemas.openxmlformats.org/drawingml/2006/table">
            <a:tbl>
              <a:tblPr/>
              <a:tblGrid>
                <a:gridCol w="1543809"/>
                <a:gridCol w="1613806"/>
                <a:gridCol w="1572779"/>
                <a:gridCol w="1572779"/>
                <a:gridCol w="1545427"/>
              </a:tblGrid>
              <a:tr h="31120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2200" b="0" i="0" u="none" strike="noStrike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Emission </a:t>
                      </a:r>
                      <a:r>
                        <a:rPr lang="en-US" sz="2200" b="0" i="0" u="none" strike="noStrike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reduction by </a:t>
                      </a:r>
                      <a:r>
                        <a:rPr lang="en-US" sz="2200" b="0" i="0" u="none" strike="noStrike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substitution projects </a:t>
                      </a:r>
                      <a:r>
                        <a:rPr lang="en-US" sz="1600" b="0" i="0" u="none" strike="noStrike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sz="1600" b="0" i="0" u="none" strike="noStrike" dirty="0" err="1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lbs</a:t>
                      </a:r>
                      <a:r>
                        <a:rPr lang="en-US" sz="1600" b="0" i="0" u="none" strike="noStrike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1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  <a:endParaRPr lang="en-US" sz="1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ROG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NOx</a:t>
                      </a:r>
                      <a:endParaRPr lang="en-US" sz="1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PM2.5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95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287.1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2,784.2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213.3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62.5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5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256.3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2,308.0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187.1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69.5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5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2035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230.9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2,199.3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163.7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82.5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6625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9677"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0" i="0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Emission </a:t>
                      </a:r>
                      <a:r>
                        <a:rPr lang="en-US" sz="2200" b="0" i="0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reduction by </a:t>
                      </a:r>
                      <a:r>
                        <a:rPr lang="en-US" sz="2200" b="0" i="0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original project </a:t>
                      </a:r>
                      <a:r>
                        <a:rPr lang="en-US" sz="1600" b="0" i="0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600" b="0" i="0" u="none" strike="noStrike" kern="1200" dirty="0" err="1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lbs</a:t>
                      </a:r>
                      <a:r>
                        <a:rPr lang="en-US" sz="1600" b="0" i="0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1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  <a:endParaRPr lang="en-US" sz="1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ROG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NOx</a:t>
                      </a:r>
                      <a:endParaRPr lang="en-US" sz="1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PM2.5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95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170.6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1,855.4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165.8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60.7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5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153.5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1,618.2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147.1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68.1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5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2035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140.8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1,493.7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131.1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80.8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203"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8151"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r-FR" sz="2200" b="0" i="0" u="none" strike="noStrike" kern="1200" dirty="0" err="1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Comparison</a:t>
                      </a:r>
                      <a:r>
                        <a:rPr lang="fr-FR" sz="2200" b="0" i="0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: </a:t>
                      </a:r>
                      <a:r>
                        <a:rPr lang="fr-FR" sz="2200" b="0" i="0" u="none" strike="noStrike" kern="1200" dirty="0" smtClean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Substitution </a:t>
                      </a:r>
                      <a:r>
                        <a:rPr lang="fr-FR" sz="2200" b="0" i="0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 Original </a:t>
                      </a:r>
                      <a:r>
                        <a:rPr lang="fr-FR" sz="1600" b="0" i="0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fr-FR" sz="1600" b="0" i="0" u="none" strike="noStrike" kern="1200" dirty="0" err="1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lbs</a:t>
                      </a:r>
                      <a:r>
                        <a:rPr lang="fr-FR" sz="1600" b="0" i="0" u="none" strike="noStrike" kern="1200" dirty="0">
                          <a:ln>
                            <a:solidFill>
                              <a:schemeClr val="tx1">
                                <a:lumMod val="65000"/>
                                <a:lumOff val="35000"/>
                                <a:alpha val="2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1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  <a:endParaRPr lang="en-US" sz="15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ROG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NOx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PM2.5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95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116.5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928.8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47.6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5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102.8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689.8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39.9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59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2035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90.1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>
                          <a:effectLst/>
                          <a:latin typeface="Calibri" panose="020F0502020204030204" pitchFamily="34" charset="0"/>
                        </a:rPr>
                        <a:t>705.6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32.5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500" b="0" i="0" u="none" strike="noStrike" dirty="0"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579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99571" y="1143000"/>
            <a:ext cx="8763000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>
            <a:lvl1pPr marL="295275" indent="-295275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DDDDDD"/>
                </a:solidFill>
                <a:latin typeface="+mn-lt"/>
                <a:ea typeface="+mn-ea"/>
                <a:cs typeface="+mn-cs"/>
              </a:defRPr>
            </a:lvl1pPr>
            <a:lvl2pPr marL="639763" indent="-2476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DDDDDD"/>
                </a:solidFill>
                <a:latin typeface="+mn-lt"/>
              </a:defRPr>
            </a:lvl2pPr>
            <a:lvl3pPr marL="982663" indent="-195263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DDDDDD"/>
                </a:solidFill>
                <a:latin typeface="+mn-lt"/>
              </a:defRPr>
            </a:lvl3pPr>
            <a:lvl4pPr marL="1377950" indent="-198438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DDDDDD"/>
                </a:solidFill>
                <a:latin typeface="+mn-lt"/>
              </a:defRPr>
            </a:lvl4pPr>
            <a:lvl5pPr marL="17700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5pPr>
            <a:lvl6pPr marL="22272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6pPr>
            <a:lvl7pPr marL="26844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7pPr>
            <a:lvl8pPr marL="31416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8pPr>
            <a:lvl9pPr marL="3598863" indent="-196850" algn="l" defTabSz="7874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DDDDDD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ts val="1500"/>
              </a:spcBef>
              <a:buClr>
                <a:schemeClr val="accent1"/>
              </a:buClr>
              <a:buSzPct val="70000"/>
              <a:buNone/>
            </a:pPr>
            <a:r>
              <a:rPr lang="en-US" sz="2400" b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00B0F0"/>
                </a:solidFill>
                <a:latin typeface="Calibri" pitchFamily="34" charset="0"/>
              </a:rPr>
              <a:t>Improved Emission Reduction by Substitution Projects (%)</a:t>
            </a:r>
            <a:endParaRPr lang="en-US" sz="2400" b="0" dirty="0">
              <a:ln>
                <a:solidFill>
                  <a:schemeClr val="tx1">
                    <a:alpha val="20000"/>
                  </a:schemeClr>
                </a:solidFill>
              </a:ln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>
            <a:lvl1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+mj-lt"/>
                <a:ea typeface="+mj-ea"/>
                <a:cs typeface="+mj-cs"/>
              </a:defRPr>
            </a:lvl1pPr>
            <a:lvl2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2pPr>
            <a:lvl3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3pPr>
            <a:lvl4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4pPr>
            <a:lvl5pPr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5pPr>
            <a:lvl6pPr marL="4572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6pPr>
            <a:lvl7pPr marL="9144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7pPr>
            <a:lvl8pPr marL="13716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8pPr>
            <a:lvl9pPr marL="1828800" algn="l" defTabSz="787400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rgbClr val="242E03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300" kern="0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latin typeface="Calibri" pitchFamily="34" charset="0"/>
              </a:rPr>
              <a:t>Emission Reduction Comparison</a:t>
            </a:r>
            <a:endParaRPr lang="en-US" altLang="en-US" sz="3300" b="1" kern="0" dirty="0" smtClean="0">
              <a:ln>
                <a:solidFill>
                  <a:srgbClr val="CC9900">
                    <a:alpha val="20000"/>
                  </a:srgbClr>
                </a:solidFill>
              </a:ln>
              <a:solidFill>
                <a:schemeClr val="tx1"/>
              </a:solidFill>
              <a:latin typeface="Calibri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8868089"/>
              </p:ext>
            </p:extLst>
          </p:nvPr>
        </p:nvGraphicFramePr>
        <p:xfrm>
          <a:off x="809171" y="1676400"/>
          <a:ext cx="75438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8287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686800" cy="685800"/>
          </a:xfrm>
          <a:noFill/>
        </p:spPr>
        <p:txBody>
          <a:bodyPr/>
          <a:lstStyle/>
          <a:p>
            <a:pPr eaLnBrk="1" hangingPunct="1"/>
            <a:r>
              <a:rPr lang="en-US" altLang="en-US" sz="3300" b="1" dirty="0" smtClean="0">
                <a:ln>
                  <a:solidFill>
                    <a:srgbClr val="FFCC66">
                      <a:alpha val="20000"/>
                    </a:srgbClr>
                  </a:solidFill>
                </a:ln>
                <a:latin typeface="Calibri" pitchFamily="34" charset="0"/>
              </a:rPr>
              <a:t>Next Steps</a:t>
            </a:r>
            <a:endParaRPr lang="en-US" altLang="en-US" sz="3300" b="1" dirty="0">
              <a:ln>
                <a:solidFill>
                  <a:srgbClr val="FFCC66">
                    <a:alpha val="20000"/>
                  </a:srgbClr>
                </a:solidFill>
              </a:ln>
              <a:latin typeface="Calibri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32229" y="1447800"/>
            <a:ext cx="8991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666" tIns="39333" rIns="78666" bIns="39333"/>
          <a:lstStyle/>
          <a:p>
            <a:pPr marL="231775" indent="-231775" defTabSz="787400">
              <a:lnSpc>
                <a:spcPct val="90000"/>
              </a:lnSpc>
              <a:buFont typeface="Arial" pitchFamily="34" charset="0"/>
              <a:buChar char="•"/>
              <a:tabLst>
                <a:tab pos="2801938" algn="l"/>
                <a:tab pos="5080000" algn="l"/>
              </a:tabLst>
            </a:pPr>
            <a:r>
              <a:rPr lang="en-US" sz="2600" b="0" kern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DDDDDD"/>
                </a:solidFill>
                <a:latin typeface="Calibri" pitchFamily="34" charset="0"/>
              </a:rPr>
              <a:t>Collect comments from TCWG meeting</a:t>
            </a:r>
          </a:p>
          <a:p>
            <a:pPr marL="231775" indent="-231775" defTabSz="787400">
              <a:lnSpc>
                <a:spcPct val="90000"/>
              </a:lnSpc>
              <a:buFont typeface="Arial" pitchFamily="34" charset="0"/>
              <a:buChar char="•"/>
              <a:tabLst>
                <a:tab pos="2801938" algn="l"/>
                <a:tab pos="5080000" algn="l"/>
              </a:tabLst>
            </a:pPr>
            <a:endParaRPr lang="en-US" sz="2600" b="0" kern="0" dirty="0">
              <a:ln>
                <a:solidFill>
                  <a:schemeClr val="tx1">
                    <a:alpha val="20000"/>
                  </a:schemeClr>
                </a:solidFill>
              </a:ln>
              <a:solidFill>
                <a:srgbClr val="DDDDDD"/>
              </a:solidFill>
              <a:latin typeface="Calibri" pitchFamily="34" charset="0"/>
            </a:endParaRPr>
          </a:p>
          <a:p>
            <a:pPr marL="231775" indent="-231775" defTabSz="787400">
              <a:lnSpc>
                <a:spcPct val="90000"/>
              </a:lnSpc>
              <a:buFont typeface="Arial" pitchFamily="34" charset="0"/>
              <a:buChar char="•"/>
              <a:tabLst>
                <a:tab pos="2801938" algn="l"/>
                <a:tab pos="5080000" algn="l"/>
              </a:tabLst>
            </a:pPr>
            <a:r>
              <a:rPr lang="en-US" sz="2600" b="0" kern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DDDDDD"/>
                </a:solidFill>
                <a:latin typeface="Calibri" pitchFamily="34" charset="0"/>
              </a:rPr>
              <a:t>Incorporate </a:t>
            </a:r>
            <a:r>
              <a:rPr lang="en-US" sz="2600" b="0" kern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DDDDDD"/>
                </a:solidFill>
                <a:latin typeface="Calibri" pitchFamily="34" charset="0"/>
              </a:rPr>
              <a:t>comments into the emission reduction analysis</a:t>
            </a:r>
            <a:endParaRPr lang="en-US" sz="2600" b="0" kern="0" dirty="0" smtClean="0">
              <a:ln>
                <a:solidFill>
                  <a:schemeClr val="tx1">
                    <a:alpha val="20000"/>
                  </a:schemeClr>
                </a:solidFill>
              </a:ln>
              <a:solidFill>
                <a:srgbClr val="DDDDDD"/>
              </a:solidFill>
              <a:latin typeface="Calibri" pitchFamily="34" charset="0"/>
            </a:endParaRPr>
          </a:p>
          <a:p>
            <a:pPr defTabSz="787400">
              <a:lnSpc>
                <a:spcPct val="90000"/>
              </a:lnSpc>
            </a:pPr>
            <a:endParaRPr lang="en-US" sz="2600" b="0" dirty="0" smtClean="0">
              <a:solidFill>
                <a:srgbClr val="FFFFFF"/>
              </a:solidFill>
              <a:latin typeface="Calibri" pitchFamily="34" charset="0"/>
            </a:endParaRPr>
          </a:p>
          <a:p>
            <a:pPr marL="231775" indent="-231775" defTabSz="787400">
              <a:lnSpc>
                <a:spcPct val="90000"/>
              </a:lnSpc>
              <a:buFont typeface="Arial" pitchFamily="34" charset="0"/>
              <a:buChar char="•"/>
              <a:tabLst>
                <a:tab pos="2801938" algn="l"/>
                <a:tab pos="5138738" algn="l"/>
              </a:tabLst>
            </a:pPr>
            <a:r>
              <a:rPr lang="en-US" sz="2600" b="0" kern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DDDDDD"/>
                </a:solidFill>
                <a:latin typeface="Calibri" pitchFamily="34" charset="0"/>
              </a:rPr>
              <a:t>Prepare TCM Substitution Report</a:t>
            </a:r>
            <a:endParaRPr lang="en-US" sz="2600" b="0" u="sng" dirty="0">
              <a:ln>
                <a:solidFill>
                  <a:schemeClr val="bg2">
                    <a:alpha val="20000"/>
                  </a:schemeClr>
                </a:solidFill>
              </a:ln>
              <a:solidFill>
                <a:srgbClr val="00B0F0"/>
              </a:solidFill>
              <a:latin typeface="Calibri" pitchFamily="34" charset="0"/>
            </a:endParaRPr>
          </a:p>
          <a:p>
            <a:pPr marL="231775" indent="-231775" defTabSz="787400">
              <a:lnSpc>
                <a:spcPct val="90000"/>
              </a:lnSpc>
              <a:buFontTx/>
              <a:buChar char="•"/>
            </a:pPr>
            <a:endParaRPr lang="en-US" sz="2600" b="0" dirty="0">
              <a:solidFill>
                <a:srgbClr val="FFFFFF"/>
              </a:solidFill>
              <a:latin typeface="Calibri" pitchFamily="34" charset="0"/>
            </a:endParaRPr>
          </a:p>
          <a:p>
            <a:pPr marL="231775" indent="-231775" defTabSz="787400">
              <a:lnSpc>
                <a:spcPct val="90000"/>
              </a:lnSpc>
              <a:buFont typeface="Arial" pitchFamily="34" charset="0"/>
              <a:buChar char="•"/>
              <a:tabLst>
                <a:tab pos="2801938" algn="l"/>
              </a:tabLst>
            </a:pPr>
            <a:r>
              <a:rPr lang="en-US" sz="2600" b="0" kern="0" dirty="0" smtClean="0">
                <a:ln>
                  <a:solidFill>
                    <a:schemeClr val="tx1">
                      <a:alpha val="20000"/>
                    </a:schemeClr>
                  </a:solidFill>
                </a:ln>
                <a:solidFill>
                  <a:srgbClr val="DDDDDD"/>
                </a:solidFill>
                <a:latin typeface="Calibri" pitchFamily="34" charset="0"/>
              </a:rPr>
              <a:t>TCM Substitution Request</a:t>
            </a:r>
            <a:endParaRPr lang="en-US" sz="2600" b="0" u="sng" dirty="0">
              <a:ln>
                <a:solidFill>
                  <a:schemeClr val="bg2">
                    <a:alpha val="20000"/>
                  </a:schemeClr>
                </a:solidFill>
              </a:ln>
              <a:solidFill>
                <a:srgbClr val="00B0F0"/>
              </a:solidFill>
              <a:latin typeface="Calibri" pitchFamily="34" charset="0"/>
            </a:endParaRPr>
          </a:p>
          <a:p>
            <a:pPr marL="295275" indent="-295275" defTabSz="787400">
              <a:lnSpc>
                <a:spcPct val="90000"/>
              </a:lnSpc>
              <a:buFontTx/>
              <a:buChar char="•"/>
            </a:pPr>
            <a:endParaRPr lang="en-US" sz="2600" i="1" dirty="0">
              <a:solidFill>
                <a:srgbClr val="FFFFFF"/>
              </a:solidFill>
              <a:latin typeface="Calibri" pitchFamily="34" charset="0"/>
            </a:endParaRPr>
          </a:p>
          <a:p>
            <a:pPr marL="639763" lvl="1" indent="-247650" defTabSz="787400">
              <a:lnSpc>
                <a:spcPct val="90000"/>
              </a:lnSpc>
            </a:pPr>
            <a:endParaRPr lang="en-US" sz="2600" i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owerpoint_template_blackgold">
  <a:themeElements>
    <a:clrScheme name="1_powerpoint_template_blackgold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powerpoint_template_blackgol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owerpoint_template_blackgold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owerpoint_template_blackgold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_template_blackgold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_template_blackgold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_template_blackgol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_template_blackgol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_template_blackgol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owerpoint_template_blackgold">
  <a:themeElements>
    <a:clrScheme name="powerpoint_template_blackgold 3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powerpoint_template_blackgol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_template_blackgold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_template_blackgold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blackgold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blackgold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blackgol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blackgol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blackgol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owerpoint_template_blackgold">
  <a:themeElements>
    <a:clrScheme name="2_powerpoint_template_blackgold 3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2_powerpoint_template_blackgol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powerpoint_template_blackgold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owerpoint_template_blackgold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owerpoint_template_blackgold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owerpoint_template_blackgold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owerpoint_template_blackgol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owerpoint_template_blackgol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owerpoint_template_blackgol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2ef65fb693c4d5fbb5b113210f22731 xmlns="159fb932-9249-45de-8d41-34a4d7fa3896">
      <Terms xmlns="http://schemas.microsoft.com/office/infopath/2007/PartnerControls">
        <TermInfo xmlns="http://schemas.microsoft.com/office/infopath/2007/PartnerControls">
          <TermName xmlns="http://schemas.microsoft.com/office/infopath/2007/PartnerControls">TCWG</TermName>
          <TermId xmlns="http://schemas.microsoft.com/office/infopath/2007/PartnerControls">999ad1a1-dbd9-4ff2-9474-e31828607a74</TermId>
        </TermInfo>
      </Terms>
    </k2ef65fb693c4d5fbb5b113210f22731>
    <jd753629051f49b98138c6779f316db8 xmlns="159fb932-9249-45de-8d41-34a4d7fa3896">
      <Terms xmlns="http://schemas.microsoft.com/office/infopath/2007/PartnerControls">
        <TermInfo xmlns="http://schemas.microsoft.com/office/infopath/2007/PartnerControls">
          <TermName xmlns="http://schemas.microsoft.com/office/infopath/2007/PartnerControls">SCAG internal</TermName>
          <TermId xmlns="http://schemas.microsoft.com/office/infopath/2007/PartnerControls">81da7dd9-d682-4f3d-bfb6-6fa23ac2a335</TermId>
        </TermInfo>
      </Terms>
    </jd753629051f49b98138c6779f316db8>
    <TaxCatchAll xmlns="5eb09cca-8fce-4c74-8cf5-8eed0c01c3e7">
      <Value>1000</Value>
      <Value>1330</Value>
      <Value>1299</Value>
      <Value>1321</Value>
      <Value>8</Value>
      <Value>7</Value>
      <Value>1408</Value>
      <Value>1407</Value>
      <Value>439</Value>
    </TaxCatchAll>
    <Video_x0020_URL xmlns="91232de1-227f-4c14-978c-2f3c9e1ebfb3">
      <Url xsi:nil="true"/>
      <Description xsi:nil="true"/>
    </Video_x0020_URL>
    <TaxKeywordTaxHTField xmlns="5eb09cca-8fce-4c74-8cf5-8eed0c01c3e7">
      <Terms xmlns="http://schemas.microsoft.com/office/infopath/2007/PartnerControls">
        <TermInfo xmlns="http://schemas.microsoft.com/office/infopath/2007/PartnerControls">
          <TermName xmlns="http://schemas.microsoft.com/office/infopath/2007/PartnerControls">TCWG</TermName>
          <TermId xmlns="http://schemas.microsoft.com/office/infopath/2007/PartnerControls">999ad1a1-dbd9-4ff2-9474-e31828607a74</TermId>
        </TermInfo>
        <TermInfo xmlns="http://schemas.microsoft.com/office/infopath/2007/PartnerControls">
          <TermName xmlns="http://schemas.microsoft.com/office/infopath/2007/PartnerControls">TCM</TermName>
          <TermId xmlns="http://schemas.microsoft.com/office/infopath/2007/PartnerControls">9f9e7bc2-f701-4f90-8665-90373dc40846</TermId>
        </TermInfo>
        <TermInfo xmlns="http://schemas.microsoft.com/office/infopath/2007/PartnerControls">
          <TermName xmlns="http://schemas.microsoft.com/office/infopath/2007/PartnerControls">2014</TermName>
          <TermId xmlns="http://schemas.microsoft.com/office/infopath/2007/PartnerControls">d2dacb74-b22a-49b9-9721-63ad596be6b7</TermId>
        </TermInfo>
        <TermInfo xmlns="http://schemas.microsoft.com/office/infopath/2007/PartnerControls">
          <TermName xmlns="http://schemas.microsoft.com/office/infopath/2007/PartnerControls">December</TermName>
          <TermId xmlns="http://schemas.microsoft.com/office/infopath/2007/PartnerControls">3ec5cefa-52b3-4e49-acb7-3857d594c735</TermId>
        </TermInfo>
        <TermInfo xmlns="http://schemas.microsoft.com/office/infopath/2007/PartnerControls">
          <TermName xmlns="http://schemas.microsoft.com/office/infopath/2007/PartnerControls">Substitution</TermName>
          <TermId xmlns="http://schemas.microsoft.com/office/infopath/2007/PartnerControls">3d71981f-1d6c-4f32-8cb8-6b2abf10082b</TermId>
        </TermInfo>
      </Terms>
    </TaxKeywordTaxHTField>
    <SubjectArea xmlns="159fb932-9249-45de-8d41-34a4d7fa3896">25</SubjectArea>
    <MeetingDate xmlns="159fb932-9249-45de-8d41-34a4d7fa3896">2014-12-02T08:00:00+00:00</MeetingDate>
    <kfea6008a02d42a09443e0cd384f46e0 xmlns="159fb932-9249-45de-8d41-34a4d7fa3896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Presentation</TermName>
          <TermId xmlns="http://schemas.microsoft.com/office/infopath/2007/PartnerControls">45d526fd-d16e-4161-99a1-984059e24530</TermId>
        </TermInfo>
      </Terms>
    </kfea6008a02d42a09443e0cd384f46e0>
    <Description0 xmlns="159fb932-9249-45de-8d41-34a4d7fa3896" xsi:nil="true"/>
    <n5b87a3a92cc49e3b25ac7e82d2d3b35 xmlns="159fb932-9249-45de-8d41-34a4d7fa3896">
      <Terms xmlns="http://schemas.microsoft.com/office/infopath/2007/PartnerControls">
        <TermInfo xmlns="http://schemas.microsoft.com/office/infopath/2007/PartnerControls">
          <TermName xmlns="http://schemas.microsoft.com/office/infopath/2007/PartnerControls">SCAG</TermName>
          <TermId xmlns="http://schemas.microsoft.com/office/infopath/2007/PartnerControls">ddc36dd2-8acc-4908-9c20-f9d948f30810</TermId>
        </TermInfo>
      </Terms>
    </n5b87a3a92cc49e3b25ac7e82d2d3b35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E92FBAE69DA74189FB679AE803FA59" ma:contentTypeVersion="30" ma:contentTypeDescription="Create a new document." ma:contentTypeScope="" ma:versionID="69262ccba60e6deecb0608d797238781">
  <xsd:schema xmlns:xsd="http://www.w3.org/2001/XMLSchema" xmlns:xs="http://www.w3.org/2001/XMLSchema" xmlns:p="http://schemas.microsoft.com/office/2006/metadata/properties" xmlns:ns2="159fb932-9249-45de-8d41-34a4d7fa3896" xmlns:ns3="5eb09cca-8fce-4c74-8cf5-8eed0c01c3e7" xmlns:ns4="91232de1-227f-4c14-978c-2f3c9e1ebfb3" targetNamespace="http://schemas.microsoft.com/office/2006/metadata/properties" ma:root="true" ma:fieldsID="49563ae424611ead06a05e7c788e4bd8" ns2:_="" ns3:_="" ns4:_="">
    <xsd:import namespace="159fb932-9249-45de-8d41-34a4d7fa3896"/>
    <xsd:import namespace="5eb09cca-8fce-4c74-8cf5-8eed0c01c3e7"/>
    <xsd:import namespace="91232de1-227f-4c14-978c-2f3c9e1ebfb3"/>
    <xsd:element name="properties">
      <xsd:complexType>
        <xsd:sequence>
          <xsd:element name="documentManagement">
            <xsd:complexType>
              <xsd:all>
                <xsd:element ref="ns2:kfea6008a02d42a09443e0cd384f46e0" minOccurs="0"/>
                <xsd:element ref="ns3:TaxCatchAll" minOccurs="0"/>
                <xsd:element ref="ns2:SubjectArea" minOccurs="0"/>
                <xsd:element ref="ns2:SubjectArea_x003a_ID" minOccurs="0"/>
                <xsd:element ref="ns2:k2ef65fb693c4d5fbb5b113210f22731" minOccurs="0"/>
                <xsd:element ref="ns2:MeetingDate" minOccurs="0"/>
                <xsd:element ref="ns2:Description0" minOccurs="0"/>
                <xsd:element ref="ns2:jd753629051f49b98138c6779f316db8" minOccurs="0"/>
                <xsd:element ref="ns2:n5b87a3a92cc49e3b25ac7e82d2d3b35" minOccurs="0"/>
                <xsd:element ref="ns2:SubjectArea_x003a_CommitteeName" minOccurs="0"/>
                <xsd:element ref="ns3:TaxKeywordTaxHTField" minOccurs="0"/>
                <xsd:element ref="ns4:Video_x0020_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9fb932-9249-45de-8d41-34a4d7fa3896" elementFormDefault="qualified">
    <xsd:import namespace="http://schemas.microsoft.com/office/2006/documentManagement/types"/>
    <xsd:import namespace="http://schemas.microsoft.com/office/infopath/2007/PartnerControls"/>
    <xsd:element name="kfea6008a02d42a09443e0cd384f46e0" ma:index="9" nillable="true" ma:taxonomy="true" ma:internalName="kfea6008a02d42a09443e0cd384f46e0" ma:taxonomyFieldName="Category" ma:displayName="Category" ma:readOnly="false" ma:default="" ma:fieldId="{4fea6008-a02d-42a0-9443-e0cd384f46e0}" ma:sspId="49e4e2da-9ee1-4b14-9d95-0e175eab5dac" ma:termSetId="84de2228-166e-4c06-9ed1-5252a79c5c08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SubjectArea" ma:index="11" nillable="true" ma:displayName="SubjectArea" ma:list="{11cba3b3-d692-4bbb-bcf2-da06f34ea8d5}" ma:internalName="SubjectArea" ma:showField="Committee_x0020_Acronym" ma:web="b5ca19a7-1095-4757-82a8-1672ea343064">
      <xsd:simpleType>
        <xsd:restriction base="dms:Lookup"/>
      </xsd:simpleType>
    </xsd:element>
    <xsd:element name="SubjectArea_x003a_ID" ma:index="12" nillable="true" ma:displayName="SubjectArea:ID" ma:list="{11cba3b3-d692-4bbb-bcf2-da06f34ea8d5}" ma:internalName="SubjectArea_x003a_ID" ma:readOnly="true" ma:showField="ID" ma:web="b5ca19a7-1095-4757-82a8-1672ea343064">
      <xsd:simpleType>
        <xsd:restriction base="dms:Lookup"/>
      </xsd:simpleType>
    </xsd:element>
    <xsd:element name="k2ef65fb693c4d5fbb5b113210f22731" ma:index="14" nillable="true" ma:taxonomy="true" ma:internalName="k2ef65fb693c4d5fbb5b113210f22731" ma:taxonomyFieldName="Project" ma:displayName="Project" ma:readOnly="false" ma:default="" ma:fieldId="{42ef65fb-693c-4d5f-bb5b-113210f22731}" ma:sspId="49e4e2da-9ee1-4b14-9d95-0e175eab5dac" ma:termSetId="502255ef-dd9d-4ee5-87e5-d1905f12802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etingDate" ma:index="15" nillable="true" ma:displayName="MeetingDate" ma:format="DateOnly" ma:internalName="MeetingDate">
      <xsd:simpleType>
        <xsd:restriction base="dms:DateTime"/>
      </xsd:simpleType>
    </xsd:element>
    <xsd:element name="Description0" ma:index="16" nillable="true" ma:displayName="Description" ma:hidden="true" ma:internalName="Description0" ma:readOnly="false">
      <xsd:simpleType>
        <xsd:restriction base="dms:Note"/>
      </xsd:simpleType>
    </xsd:element>
    <xsd:element name="jd753629051f49b98138c6779f316db8" ma:index="18" nillable="true" ma:taxonomy="true" ma:internalName="jd753629051f49b98138c6779f316db8" ma:taxonomyFieldName="Author0" ma:displayName="Author" ma:readOnly="false" ma:default="7;#SCAG internal|81da7dd9-d682-4f3d-bfb6-6fa23ac2a335" ma:fieldId="{3d753629-051f-49b9-8138-c6779f316db8}" ma:sspId="49e4e2da-9ee1-4b14-9d95-0e175eab5dac" ma:termSetId="38c90bf4-06a6-4197-a793-f010aab32490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n5b87a3a92cc49e3b25ac7e82d2d3b35" ma:index="20" nillable="true" ma:taxonomy="true" ma:internalName="n5b87a3a92cc49e3b25ac7e82d2d3b35" ma:taxonomyFieldName="Source" ma:displayName="Source" ma:readOnly="false" ma:default="8;#SCAG|ddc36dd2-8acc-4908-9c20-f9d948f30810" ma:fieldId="{75b87a3a-92cc-49e3-b25a-c7e82d2d3b35}" ma:sspId="49e4e2da-9ee1-4b14-9d95-0e175eab5dac" ma:termSetId="132bc6c5-8b48-43ee-a390-57911590cf2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ubjectArea_x003a_CommitteeName" ma:index="21" nillable="true" ma:displayName="Committee" ma:list="{11cba3b3-d692-4bbb-bcf2-da06f34ea8d5}" ma:internalName="SubjectArea_x003a_CommitteeName" ma:readOnly="true" ma:showField="Title" ma:web="b5ca19a7-1095-4757-82a8-1672ea343064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b09cca-8fce-4c74-8cf5-8eed0c01c3e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a462e5f5-27dc-46c0-b9b2-0d9712335542}" ma:internalName="TaxCatchAll" ma:showField="CatchAllData" ma:web="df27322b-595e-4f13-8df8-41b0f66b18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23" nillable="true" ma:taxonomy="true" ma:internalName="TaxKeywordTaxHTField" ma:taxonomyFieldName="TaxKeyword" ma:displayName="Keywords" ma:readOnly="false" ma:fieldId="{23f27201-bee3-471e-b2e7-b64fd8b7ca38}" ma:taxonomyMulti="true" ma:sspId="4a064de2-cdb9-437f-b488-ee84ec814aa1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232de1-227f-4c14-978c-2f3c9e1ebfb3" elementFormDefault="qualified">
    <xsd:import namespace="http://schemas.microsoft.com/office/2006/documentManagement/types"/>
    <xsd:import namespace="http://schemas.microsoft.com/office/infopath/2007/PartnerControls"/>
    <xsd:element name="Video_x0020_URL" ma:index="24" nillable="true" ma:displayName="Video URL" ma:description="URL to Granicus Video" ma:format="Hyperlink" ma:internalName="Video_x0020_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8E3BFA-F888-4DCD-8B26-00956BAA3926}"/>
</file>

<file path=customXml/itemProps2.xml><?xml version="1.0" encoding="utf-8"?>
<ds:datastoreItem xmlns:ds="http://schemas.openxmlformats.org/officeDocument/2006/customXml" ds:itemID="{0C83B246-6014-4AAB-943F-FAC961690CEE}"/>
</file>

<file path=customXml/itemProps3.xml><?xml version="1.0" encoding="utf-8"?>
<ds:datastoreItem xmlns:ds="http://schemas.openxmlformats.org/officeDocument/2006/customXml" ds:itemID="{1BCD4A8A-C052-4E3A-888D-0B2848C3BF27}"/>
</file>

<file path=docProps/app.xml><?xml version="1.0" encoding="utf-8"?>
<Properties xmlns="http://schemas.openxmlformats.org/officeDocument/2006/extended-properties" xmlns:vt="http://schemas.openxmlformats.org/officeDocument/2006/docPropsVTypes">
  <Template>2012FTA-SCAG_TIP_Presentation</Template>
  <TotalTime>20054</TotalTime>
  <Words>498</Words>
  <Application>Microsoft Office PowerPoint</Application>
  <PresentationFormat>On-screen Show (4:3)</PresentationFormat>
  <Paragraphs>173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1_powerpoint_template_blackgold</vt:lpstr>
      <vt:lpstr>powerpoint_template_blackgold</vt:lpstr>
      <vt:lpstr>2_powerpoint_template_blackgold</vt:lpstr>
      <vt:lpstr>TCM Substitution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Next Steps</vt:lpstr>
    </vt:vector>
  </TitlesOfParts>
  <Company>LACMTA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December 2, 2014 TCWG Meeting Preliminary TCM Substitution Technical Analysis Presentation</dc:title>
  <dc:creator>shavita</dc:creator>
  <cp:keywords>TCWG; TCM; Substitution; December; 2014</cp:keywords>
  <cp:lastModifiedBy>Chung, Jeeseong</cp:lastModifiedBy>
  <cp:revision>767</cp:revision>
  <cp:lastPrinted>2014-06-30T17:03:21Z</cp:lastPrinted>
  <dcterms:created xsi:type="dcterms:W3CDTF">2007-08-09T20:40:31Z</dcterms:created>
  <dcterms:modified xsi:type="dcterms:W3CDTF">2014-12-02T01:24:05Z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0x010100A0E92FBAE69DA74189FB679AE803FA59</vt:lpwstr>
  </property>
  <property fmtid="{D5CDD505-2E9C-101B-9397-08002B2CF9AE}" pid="3" name="Project">
    <vt:lpwstr>1299;#TCWG|999ad1a1-dbd9-4ff2-9474-e31828607a74</vt:lpwstr>
  </property>
  <property fmtid="{D5CDD505-2E9C-101B-9397-08002B2CF9AE}" pid="4" name="TaxKeyword">
    <vt:lpwstr>1000;#TCWG|999ad1a1-dbd9-4ff2-9474-e31828607a74;#1407;#TCM|9f9e7bc2-f701-4f90-8665-90373dc40846;#1330;#2014|d2dacb74-b22a-49b9-9721-63ad596be6b7;#1321;#December|3ec5cefa-52b3-4e49-acb7-3857d594c735;#1408;#Substitution|3d71981f-1d6c-4f32-8cb8-6b2abf10082b</vt:lpwstr>
  </property>
  <property fmtid="{D5CDD505-2E9C-101B-9397-08002B2CF9AE}" pid="5" name="Category">
    <vt:lpwstr>439;#Presentation|45d526fd-d16e-4161-99a1-984059e24530</vt:lpwstr>
  </property>
  <property fmtid="{D5CDD505-2E9C-101B-9397-08002B2CF9AE}" pid="6" name="Author0">
    <vt:lpwstr>7;#SCAG internal|81da7dd9-d682-4f3d-bfb6-6fa23ac2a335</vt:lpwstr>
  </property>
  <property fmtid="{D5CDD505-2E9C-101B-9397-08002B2CF9AE}" pid="7" name="Source">
    <vt:lpwstr>8;#SCAG|ddc36dd2-8acc-4908-9c20-f9d948f30810</vt:lpwstr>
  </property>
  <property fmtid="{D5CDD505-2E9C-101B-9397-08002B2CF9AE}" pid="8" name="Order">
    <vt:r8>80200</vt:r8>
  </property>
  <property fmtid="{D5CDD505-2E9C-101B-9397-08002B2CF9AE}" pid="9" name="xd_Signature">
    <vt:bool>false</vt:bool>
  </property>
  <property fmtid="{D5CDD505-2E9C-101B-9397-08002B2CF9AE}" pid="10" name="xd_ProgID">
    <vt:lpwstr/>
  </property>
  <property fmtid="{D5CDD505-2E9C-101B-9397-08002B2CF9AE}" pid="11" name="_SourceUrl">
    <vt:lpwstr/>
  </property>
  <property fmtid="{D5CDD505-2E9C-101B-9397-08002B2CF9AE}" pid="12" name="_SharedFileIndex">
    <vt:lpwstr/>
  </property>
  <property fmtid="{D5CDD505-2E9C-101B-9397-08002B2CF9AE}" pid="13" name="TemplateUrl">
    <vt:lpwstr/>
  </property>
</Properties>
</file>